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5" r:id="rId3"/>
    <p:sldId id="257" r:id="rId4"/>
    <p:sldId id="258" r:id="rId5"/>
    <p:sldId id="259" r:id="rId6"/>
    <p:sldId id="260" r:id="rId7"/>
    <p:sldId id="261" r:id="rId8"/>
    <p:sldId id="262" r:id="rId9"/>
    <p:sldId id="263" r:id="rId10"/>
    <p:sldId id="264" r:id="rId11"/>
    <p:sldId id="266" r:id="rId12"/>
  </p:sldIdLst>
  <p:sldSz cx="9144000" cy="5143500" type="screen16x9"/>
  <p:notesSz cx="6858000" cy="9144000"/>
  <p:embeddedFontLst>
    <p:embeddedFont>
      <p:font typeface="Roboto" charset="0"/>
      <p:regular r:id="rId14"/>
    </p:embeddedFont>
    <p:embeddedFont>
      <p:font typeface="Microsoft New Tai Lue" pitchFamily="34" charset="0"/>
      <p:regular r:id="rId15"/>
      <p:bold r:id="rId16"/>
    </p:embeddedFont>
    <p:embeddedFont>
      <p:font typeface="Book Antiqua" pitchFamily="18" charset="0"/>
      <p:regular r:id="rId17"/>
      <p:bold r:id="rId18"/>
      <p:italic r:id="rId19"/>
      <p:boldItalic r:id="rId20"/>
    </p:embeddedFont>
    <p:embeddedFont>
      <p:font typeface="Bookman Old Style" pitchFamily="18" charset="0"/>
      <p:regular r:id="rId21"/>
      <p:bold r:id="rId22"/>
      <p:italic r:id="rId23"/>
      <p:boldItalic r:id="rId24"/>
    </p:embeddedFont>
    <p:embeddedFont>
      <p:font typeface="Meiryo UI" pitchFamily="34" charset="-128"/>
      <p:regular r:id="rId25"/>
      <p:bold r:id="rId26"/>
      <p:italic r:id="rId27"/>
      <p:boldItalic r:id="rId28"/>
    </p:embeddedFont>
    <p:embeddedFont>
      <p:font typeface="Algerian" pitchFamily="82" charset="0"/>
      <p:regular r:id="rId29"/>
    </p:embeddedFont>
    <p:embeddedFont>
      <p:font typeface="Calibri" pitchFamily="34" charset="0"/>
      <p:regular r:id="rId30"/>
      <p:bold r:id="rId31"/>
      <p:italic r:id="rId32"/>
      <p:boldItalic r:id="rId33"/>
    </p:embeddedFont>
    <p:embeddedFont>
      <p:font typeface="Nyala"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showPr>
</p:presentationPr>
</file>

<file path=ppt/tableStyles.xml><?xml version="1.0" encoding="utf-8"?>
<a:tblStyleLst xmlns:a="http://schemas.openxmlformats.org/drawingml/2006/main" def="{76C6B69C-7C02-48A5-B899-844289EF746A}">
  <a:tblStyle styleId="{76C6B69C-7C02-48A5-B899-844289EF746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649" autoAdjust="0"/>
    <p:restoredTop sz="94660"/>
  </p:normalViewPr>
  <p:slideViewPr>
    <p:cSldViewPr>
      <p:cViewPr varScale="1">
        <p:scale>
          <a:sx n="97" d="100"/>
          <a:sy n="97" d="100"/>
        </p:scale>
        <p:origin x="-114"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pPr lvl="0" algn="r">
                <a:spcBef>
                  <a:spcPts val="0"/>
                </a:spcBef>
                <a:buNone/>
              </a:p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gif"/><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r>
              <a:rPr lang="en" sz="6000"/>
              <a:t>ITeC Consultancy</a:t>
            </a:r>
          </a:p>
        </p:txBody>
      </p:sp>
      <p:sp>
        <p:nvSpPr>
          <p:cNvPr id="68" name="Shape 68"/>
          <p:cNvSpPr txBox="1">
            <a:spLocks noGrp="1"/>
          </p:cNvSpPr>
          <p:nvPr>
            <p:ph type="subTitle" idx="1"/>
          </p:nvPr>
        </p:nvSpPr>
        <p:spPr>
          <a:xfrm>
            <a:off x="390525" y="2789120"/>
            <a:ext cx="8222100" cy="819900"/>
          </a:xfrm>
          <a:prstGeom prst="rect">
            <a:avLst/>
          </a:prstGeom>
        </p:spPr>
        <p:txBody>
          <a:bodyPr lIns="91425" tIns="91425" rIns="91425" bIns="91425" anchor="t" anchorCtr="0">
            <a:noAutofit/>
          </a:bodyPr>
          <a:lstStyle/>
          <a:p>
            <a:pPr lvl="0">
              <a:spcBef>
                <a:spcPts val="0"/>
              </a:spcBef>
              <a:buNone/>
            </a:pPr>
            <a:r>
              <a:rPr lang="en" sz="2400"/>
              <a:t>Your Strategic Staffing Solution Partner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Nestle-India-Ltd"/>
          <p:cNvPicPr>
            <a:picLocks noChangeAspect="1" noChangeArrowheads="1"/>
          </p:cNvPicPr>
          <p:nvPr/>
        </p:nvPicPr>
        <p:blipFill>
          <a:blip r:embed="rId2"/>
          <a:srcRect/>
          <a:stretch>
            <a:fillRect/>
          </a:stretch>
        </p:blipFill>
        <p:spPr bwMode="auto">
          <a:xfrm>
            <a:off x="1500166" y="1214428"/>
            <a:ext cx="1143008" cy="781050"/>
          </a:xfrm>
          <a:prstGeom prst="rect">
            <a:avLst/>
          </a:prstGeom>
          <a:noFill/>
        </p:spPr>
      </p:pic>
      <p:pic>
        <p:nvPicPr>
          <p:cNvPr id="1044" name="Picture 20" descr="cadbury_logo_4071"/>
          <p:cNvPicPr>
            <a:picLocks noChangeAspect="1" noChangeArrowheads="1"/>
          </p:cNvPicPr>
          <p:nvPr/>
        </p:nvPicPr>
        <p:blipFill>
          <a:blip r:embed="rId3"/>
          <a:srcRect/>
          <a:stretch>
            <a:fillRect/>
          </a:stretch>
        </p:blipFill>
        <p:spPr bwMode="auto">
          <a:xfrm>
            <a:off x="4500562" y="1214428"/>
            <a:ext cx="1285884" cy="857256"/>
          </a:xfrm>
          <a:prstGeom prst="rect">
            <a:avLst/>
          </a:prstGeom>
          <a:noFill/>
        </p:spPr>
      </p:pic>
      <p:pic>
        <p:nvPicPr>
          <p:cNvPr id="1043" name="Picture 19" descr="index"/>
          <p:cNvPicPr>
            <a:picLocks noChangeAspect="1" noChangeArrowheads="1"/>
          </p:cNvPicPr>
          <p:nvPr/>
        </p:nvPicPr>
        <p:blipFill>
          <a:blip r:embed="rId4"/>
          <a:srcRect/>
          <a:stretch>
            <a:fillRect/>
          </a:stretch>
        </p:blipFill>
        <p:spPr bwMode="auto">
          <a:xfrm>
            <a:off x="2928926" y="1214428"/>
            <a:ext cx="1419225" cy="785818"/>
          </a:xfrm>
          <a:prstGeom prst="rect">
            <a:avLst/>
          </a:prstGeom>
          <a:noFill/>
        </p:spPr>
      </p:pic>
      <p:pic>
        <p:nvPicPr>
          <p:cNvPr id="1037" name="Picture 12" descr="index"/>
          <p:cNvPicPr>
            <a:picLocks noChangeAspect="1" noChangeArrowheads="1"/>
          </p:cNvPicPr>
          <p:nvPr/>
        </p:nvPicPr>
        <p:blipFill>
          <a:blip r:embed="rId5"/>
          <a:srcRect/>
          <a:stretch>
            <a:fillRect/>
          </a:stretch>
        </p:blipFill>
        <p:spPr bwMode="auto">
          <a:xfrm>
            <a:off x="0" y="10382250"/>
            <a:ext cx="1619250" cy="914400"/>
          </a:xfrm>
          <a:prstGeom prst="rect">
            <a:avLst/>
          </a:prstGeom>
          <a:noFill/>
        </p:spPr>
      </p:pic>
      <p:pic>
        <p:nvPicPr>
          <p:cNvPr id="1036" name="Picture 13" descr="54aac6e8d0afdbd38ecbd9e62fdfa5f4"/>
          <p:cNvPicPr>
            <a:picLocks noChangeAspect="1" noChangeArrowheads="1"/>
          </p:cNvPicPr>
          <p:nvPr/>
        </p:nvPicPr>
        <p:blipFill>
          <a:blip r:embed="rId6"/>
          <a:srcRect/>
          <a:stretch>
            <a:fillRect/>
          </a:stretch>
        </p:blipFill>
        <p:spPr bwMode="auto">
          <a:xfrm>
            <a:off x="0" y="11644376"/>
            <a:ext cx="1495425" cy="1266825"/>
          </a:xfrm>
          <a:prstGeom prst="rect">
            <a:avLst/>
          </a:prstGeom>
          <a:noFill/>
        </p:spPr>
      </p:pic>
      <p:pic>
        <p:nvPicPr>
          <p:cNvPr id="1035" name="Picture 15" descr="acc-300x180"/>
          <p:cNvPicPr>
            <a:picLocks noChangeAspect="1" noChangeArrowheads="1"/>
          </p:cNvPicPr>
          <p:nvPr/>
        </p:nvPicPr>
        <p:blipFill>
          <a:blip r:embed="rId7"/>
          <a:srcRect/>
          <a:stretch>
            <a:fillRect/>
          </a:stretch>
        </p:blipFill>
        <p:spPr bwMode="auto">
          <a:xfrm>
            <a:off x="571472" y="4143386"/>
            <a:ext cx="1352550" cy="571500"/>
          </a:xfrm>
          <a:prstGeom prst="rect">
            <a:avLst/>
          </a:prstGeom>
          <a:noFill/>
        </p:spPr>
      </p:pic>
      <p:pic>
        <p:nvPicPr>
          <p:cNvPr id="1034" name="Picture 16" descr="index"/>
          <p:cNvPicPr>
            <a:picLocks noChangeAspect="1" noChangeArrowheads="1"/>
          </p:cNvPicPr>
          <p:nvPr/>
        </p:nvPicPr>
        <p:blipFill>
          <a:blip r:embed="rId8"/>
          <a:srcRect/>
          <a:stretch>
            <a:fillRect/>
          </a:stretch>
        </p:blipFill>
        <p:spPr bwMode="auto">
          <a:xfrm>
            <a:off x="0" y="14049375"/>
            <a:ext cx="1295400" cy="533400"/>
          </a:xfrm>
          <a:prstGeom prst="rect">
            <a:avLst/>
          </a:prstGeom>
          <a:noFill/>
        </p:spPr>
      </p:pic>
      <p:pic>
        <p:nvPicPr>
          <p:cNvPr id="1031" name="Picture 19" descr="logo"/>
          <p:cNvPicPr>
            <a:picLocks noChangeAspect="1" noChangeArrowheads="1"/>
          </p:cNvPicPr>
          <p:nvPr/>
        </p:nvPicPr>
        <p:blipFill>
          <a:blip r:embed="rId9"/>
          <a:srcRect/>
          <a:stretch>
            <a:fillRect/>
          </a:stretch>
        </p:blipFill>
        <p:spPr bwMode="auto">
          <a:xfrm>
            <a:off x="0" y="16725900"/>
            <a:ext cx="1352550" cy="933450"/>
          </a:xfrm>
          <a:prstGeom prst="rect">
            <a:avLst/>
          </a:prstGeom>
          <a:noFill/>
        </p:spPr>
      </p:pic>
      <p:pic>
        <p:nvPicPr>
          <p:cNvPr id="1030" name="Picture 6" descr="800px-Coca-Cola_logo.svg"/>
          <p:cNvPicPr>
            <a:picLocks noChangeAspect="1" noChangeArrowheads="1"/>
          </p:cNvPicPr>
          <p:nvPr/>
        </p:nvPicPr>
        <p:blipFill>
          <a:blip r:embed="rId10"/>
          <a:srcRect/>
          <a:stretch>
            <a:fillRect/>
          </a:stretch>
        </p:blipFill>
        <p:spPr bwMode="auto">
          <a:xfrm>
            <a:off x="5786446" y="13573202"/>
            <a:ext cx="1323975" cy="647700"/>
          </a:xfrm>
          <a:prstGeom prst="rect">
            <a:avLst/>
          </a:prstGeom>
          <a:noFill/>
        </p:spPr>
      </p:pic>
      <p:pic>
        <p:nvPicPr>
          <p:cNvPr id="1029" name="Picture 5" descr="180157colgate_palmolive_logo"/>
          <p:cNvPicPr>
            <a:picLocks noChangeAspect="1" noChangeArrowheads="1"/>
          </p:cNvPicPr>
          <p:nvPr/>
        </p:nvPicPr>
        <p:blipFill>
          <a:blip r:embed="rId11"/>
          <a:srcRect/>
          <a:stretch>
            <a:fillRect/>
          </a:stretch>
        </p:blipFill>
        <p:spPr bwMode="auto">
          <a:xfrm>
            <a:off x="0" y="19221450"/>
            <a:ext cx="1409700" cy="904875"/>
          </a:xfrm>
          <a:prstGeom prst="rect">
            <a:avLst/>
          </a:prstGeom>
          <a:noFill/>
        </p:spPr>
      </p:pic>
      <p:pic>
        <p:nvPicPr>
          <p:cNvPr id="1028" name="Picture 3" descr="emami_645_1289710735"/>
          <p:cNvPicPr>
            <a:picLocks noChangeAspect="1" noChangeArrowheads="1"/>
          </p:cNvPicPr>
          <p:nvPr/>
        </p:nvPicPr>
        <p:blipFill>
          <a:blip r:embed="rId12"/>
          <a:srcRect/>
          <a:stretch>
            <a:fillRect/>
          </a:stretch>
        </p:blipFill>
        <p:spPr bwMode="auto">
          <a:xfrm>
            <a:off x="0" y="20074060"/>
            <a:ext cx="1457325" cy="781050"/>
          </a:xfrm>
          <a:prstGeom prst="rect">
            <a:avLst/>
          </a:prstGeom>
          <a:noFill/>
        </p:spPr>
      </p:pic>
      <p:pic>
        <p:nvPicPr>
          <p:cNvPr id="1027" name="Picture 4" descr="bansal-cement"/>
          <p:cNvPicPr>
            <a:picLocks noChangeAspect="1" noChangeArrowheads="1"/>
          </p:cNvPicPr>
          <p:nvPr/>
        </p:nvPicPr>
        <p:blipFill>
          <a:blip r:embed="rId13"/>
          <a:srcRect/>
          <a:stretch>
            <a:fillRect/>
          </a:stretch>
        </p:blipFill>
        <p:spPr bwMode="auto">
          <a:xfrm>
            <a:off x="0" y="20907375"/>
            <a:ext cx="1362075" cy="619125"/>
          </a:xfrm>
          <a:prstGeom prst="rect">
            <a:avLst/>
          </a:prstGeom>
          <a:noFill/>
        </p:spPr>
      </p:pic>
      <p:pic>
        <p:nvPicPr>
          <p:cNvPr id="1026" name="Picture 5" descr="image056"/>
          <p:cNvPicPr>
            <a:picLocks noChangeAspect="1" noChangeArrowheads="1"/>
          </p:cNvPicPr>
          <p:nvPr/>
        </p:nvPicPr>
        <p:blipFill>
          <a:blip r:embed="rId14"/>
          <a:srcRect/>
          <a:stretch>
            <a:fillRect/>
          </a:stretch>
        </p:blipFill>
        <p:spPr bwMode="auto">
          <a:xfrm>
            <a:off x="0" y="21983700"/>
            <a:ext cx="1409700" cy="866775"/>
          </a:xfrm>
          <a:prstGeom prst="rect">
            <a:avLst/>
          </a:prstGeom>
          <a:noFill/>
        </p:spPr>
      </p:pic>
      <p:pic>
        <p:nvPicPr>
          <p:cNvPr id="1025" name="Picture 1" descr="Rich Graviss Products Pvt. Ltd._CompanyLogo_default.jpeg"/>
          <p:cNvPicPr>
            <a:picLocks noChangeAspect="1" noChangeArrowheads="1"/>
          </p:cNvPicPr>
          <p:nvPr/>
        </p:nvPicPr>
        <p:blipFill>
          <a:blip r:embed="rId15"/>
          <a:srcRect/>
          <a:stretch>
            <a:fillRect/>
          </a:stretch>
        </p:blipFill>
        <p:spPr bwMode="auto">
          <a:xfrm>
            <a:off x="0" y="23307675"/>
            <a:ext cx="1419225" cy="1085850"/>
          </a:xfrm>
          <a:prstGeom prst="rect">
            <a:avLst/>
          </a:prstGeom>
          <a:noFill/>
        </p:spPr>
      </p:pic>
      <p:sp>
        <p:nvSpPr>
          <p:cNvPr id="1047" name="Rectangle 23"/>
          <p:cNvSpPr>
            <a:spLocks noChangeArrowheads="1"/>
          </p:cNvSpPr>
          <p:nvPr/>
        </p:nvSpPr>
        <p:spPr bwMode="auto">
          <a:xfrm>
            <a:off x="0" y="0"/>
            <a:ext cx="8786842"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B1034E"/>
              </a:solidFill>
              <a:effectLst/>
              <a:latin typeface="Algeri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u="sng" dirty="0" smtClean="0">
              <a:solidFill>
                <a:srgbClr val="B1034E"/>
              </a:solidFill>
              <a:latin typeface="Algeri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B1034E"/>
              </a:solidFill>
              <a:effectLst/>
              <a:latin typeface="Algeri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u="sng" dirty="0" smtClean="0">
              <a:solidFill>
                <a:srgbClr val="B1034E"/>
              </a:solidFill>
              <a:latin typeface="Algeri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B1034E"/>
              </a:solidFill>
              <a:effectLst/>
              <a:latin typeface="Algeri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Ltd (Pan India)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0" y="1238250"/>
            <a:ext cx="18573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I.T.C Ltd (Eastern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0" y="2524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Cadbury (Eastern Region Only)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3552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 Agra Foods (Pan India)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0" y="7239000"/>
            <a:ext cx="502413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Ruchi Soya Industries Ltd (Eas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457200" y="9258300"/>
            <a:ext cx="466025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Blue Star Ltd (Eastern Region Only)                       </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1056" name="Rectangle 32"/>
          <p:cNvSpPr>
            <a:spLocks noChangeArrowheads="1"/>
          </p:cNvSpPr>
          <p:nvPr/>
        </p:nvSpPr>
        <p:spPr bwMode="auto">
          <a:xfrm>
            <a:off x="500034" y="10001302"/>
            <a:ext cx="4825463"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1" i="0" u="none" strike="noStrike" cap="none" normalizeH="0" baseline="0" dirty="0" err="1" smtClean="0">
                <a:ln>
                  <a:noFill/>
                </a:ln>
                <a:solidFill>
                  <a:schemeClr val="bg2"/>
                </a:solidFill>
                <a:effectLst/>
                <a:latin typeface="Times New Roman" pitchFamily="18" charset="0"/>
                <a:ea typeface="Times New Roman" pitchFamily="18" charset="0"/>
                <a:cs typeface="Times New Roman" pitchFamily="18" charset="0"/>
              </a:rPr>
              <a:t>Tribhovandas</a:t>
            </a:r>
            <a:r>
              <a:rPr kumimoji="0" lang="en-US" sz="1600" b="1"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bg2"/>
                </a:solidFill>
                <a:effectLst/>
                <a:latin typeface="Times New Roman" pitchFamily="18" charset="0"/>
                <a:ea typeface="Times New Roman" pitchFamily="18" charset="0"/>
                <a:cs typeface="Times New Roman" pitchFamily="18" charset="0"/>
              </a:rPr>
              <a:t>Zaveri</a:t>
            </a:r>
            <a:r>
              <a:rPr kumimoji="0" lang="en-US" sz="1600" b="1"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 Ltd (East)                                 </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1057" name="Rectangle 33"/>
          <p:cNvSpPr>
            <a:spLocks noChangeArrowheads="1"/>
          </p:cNvSpPr>
          <p:nvPr/>
        </p:nvSpPr>
        <p:spPr bwMode="auto">
          <a:xfrm>
            <a:off x="457200" y="11001435"/>
            <a:ext cx="435247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err="1" smtClean="0">
                <a:ln>
                  <a:noFill/>
                </a:ln>
                <a:solidFill>
                  <a:schemeClr val="bg2"/>
                </a:solidFill>
                <a:effectLst/>
                <a:latin typeface="Times New Roman" pitchFamily="18" charset="0"/>
                <a:ea typeface="Times New Roman" pitchFamily="18" charset="0"/>
                <a:cs typeface="Times New Roman" pitchFamily="18" charset="0"/>
              </a:rPr>
              <a:t>Sawansukha</a:t>
            </a:r>
            <a:r>
              <a:rPr kumimoji="0" lang="en-US" sz="1600" b="1"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bg2"/>
                </a:solidFill>
                <a:effectLst/>
                <a:latin typeface="Times New Roman" pitchFamily="18" charset="0"/>
                <a:ea typeface="Times New Roman" pitchFamily="18" charset="0"/>
                <a:cs typeface="Times New Roman" pitchFamily="18" charset="0"/>
              </a:rPr>
              <a:t>Jewellers</a:t>
            </a:r>
            <a:r>
              <a:rPr kumimoji="0" lang="en-US" sz="1600" b="1"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bg2"/>
                </a:solidFill>
                <a:effectLst/>
                <a:latin typeface="Times New Roman" pitchFamily="18" charset="0"/>
                <a:ea typeface="Times New Roman" pitchFamily="18" charset="0"/>
                <a:cs typeface="Times New Roman" pitchFamily="18" charset="0"/>
              </a:rPr>
              <a:t>Pvt</a:t>
            </a:r>
            <a:r>
              <a:rPr kumimoji="0" lang="en-US" sz="1600" b="1"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 Ltd (Kolkata)          </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1058" name="Rectangle 34"/>
          <p:cNvSpPr>
            <a:spLocks noChangeArrowheads="1"/>
          </p:cNvSpPr>
          <p:nvPr/>
        </p:nvSpPr>
        <p:spPr bwMode="auto">
          <a:xfrm>
            <a:off x="571472" y="13144574"/>
            <a:ext cx="857252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ACC Ltd (Eastern Region Only)                                    </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1059" name="Rectangle 35"/>
          <p:cNvSpPr>
            <a:spLocks noChangeArrowheads="1"/>
          </p:cNvSpPr>
          <p:nvPr/>
        </p:nvSpPr>
        <p:spPr bwMode="auto">
          <a:xfrm>
            <a:off x="0" y="13592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MAX Cement (Eastern Region Only)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Rectangle 36"/>
          <p:cNvSpPr>
            <a:spLocks noChangeArrowheads="1"/>
          </p:cNvSpPr>
          <p:nvPr/>
        </p:nvSpPr>
        <p:spPr bwMode="auto">
          <a:xfrm>
            <a:off x="0" y="14582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Titan Company Ltd (Eastern Region Only)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457200" y="1579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Vodafone India Ltd (Bengal Circle Only)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457200" y="1672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Ratnasagar Herbals Pvt Ltd (East)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3" name="Rectangle 39"/>
          <p:cNvSpPr>
            <a:spLocks noChangeArrowheads="1"/>
          </p:cNvSpPr>
          <p:nvPr/>
        </p:nvSpPr>
        <p:spPr bwMode="auto">
          <a:xfrm>
            <a:off x="0" y="17659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Coca Cola (Bengal Beverages Pvt Ltd)     </a:t>
            </a:r>
            <a:r>
              <a:rPr kumimoji="0" lang="en-US" sz="1600" b="1" i="0" u="none" strike="noStrike" cap="none" normalizeH="0" baseline="0" smtClean="0">
                <a:ln>
                  <a:noFill/>
                </a:ln>
                <a:solidFill>
                  <a:srgbClr val="7F7F7F"/>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0" y="18764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7F7F7F"/>
                </a:solidFill>
                <a:effectLst/>
                <a:latin typeface="Times New Roman" pitchFamily="18" charset="0"/>
                <a:ea typeface="Times New Roman" pitchFamily="18" charset="0"/>
                <a:cs typeface="Times New Roman" pitchFamily="18" charset="0"/>
              </a:rPr>
              <a:t>Colgate- </a:t>
            </a:r>
            <a:r>
              <a:rPr kumimoji="0" lang="en-US" sz="1600" b="1" i="0" u="none" strike="noStrike" cap="none" normalizeH="0" baseline="0" dirty="0" err="1" smtClean="0">
                <a:ln>
                  <a:noFill/>
                </a:ln>
                <a:solidFill>
                  <a:srgbClr val="7F7F7F"/>
                </a:solidFill>
                <a:effectLst/>
                <a:latin typeface="Times New Roman" pitchFamily="18" charset="0"/>
                <a:ea typeface="Times New Roman" pitchFamily="18" charset="0"/>
                <a:cs typeface="Times New Roman" pitchFamily="18" charset="0"/>
              </a:rPr>
              <a:t>Pamolive</a:t>
            </a:r>
            <a:r>
              <a:rPr kumimoji="0" lang="en-US" sz="1600" b="1" i="0" u="none" strike="noStrike" cap="none" normalizeH="0" baseline="0" dirty="0" smtClean="0">
                <a:ln>
                  <a:noFill/>
                </a:ln>
                <a:solidFill>
                  <a:srgbClr val="7F7F7F"/>
                </a:solidFill>
                <a:effectLst/>
                <a:latin typeface="Times New Roman" pitchFamily="18" charset="0"/>
                <a:ea typeface="Times New Roman" pitchFamily="18" charset="0"/>
                <a:cs typeface="Times New Roman" pitchFamily="18" charset="0"/>
              </a:rPr>
              <a:t> Company </a:t>
            </a:r>
            <a:r>
              <a:rPr kumimoji="0" lang="en-US" sz="1600" b="1" i="0" u="none" strike="noStrike" cap="none" normalizeH="0" baseline="0" dirty="0" smtClean="0">
                <a:ln>
                  <a:noFill/>
                </a:ln>
                <a:solidFill>
                  <a:srgbClr val="7F7F7F"/>
                </a:solidFill>
                <a:effectLst/>
                <a:latin typeface="Calibri"/>
                <a:ea typeface="Times New Roman" pitchFamily="18" charset="0"/>
                <a:cs typeface="Times New Roman" pitchFamily="18" charset="0"/>
              </a:rPr>
              <a:t>–</a:t>
            </a:r>
            <a:r>
              <a:rPr kumimoji="0" lang="en-US" sz="1600" b="1" i="0" u="none" strike="noStrike" cap="none" normalizeH="0" baseline="0" dirty="0" smtClean="0">
                <a:ln>
                  <a:noFill/>
                </a:ln>
                <a:solidFill>
                  <a:srgbClr val="7F7F7F"/>
                </a:solidFill>
                <a:effectLst/>
                <a:latin typeface="Times New Roman" pitchFamily="18" charset="0"/>
                <a:ea typeface="Times New Roman" pitchFamily="18" charset="0"/>
                <a:cs typeface="Times New Roman" pitchFamily="18" charset="0"/>
              </a:rPr>
              <a:t> Eastern Region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457200" y="2012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130800" algn="l"/>
              </a:tabLst>
            </a:pPr>
            <a:r>
              <a:rPr kumimoji="0" lang="en-US" sz="1600" b="1" i="0" u="none" strike="noStrike" cap="none" normalizeH="0" baseline="0" dirty="0" smtClean="0">
                <a:ln>
                  <a:noFill/>
                </a:ln>
                <a:solidFill>
                  <a:srgbClr val="7F7F7F"/>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130800" algn="l"/>
              </a:tabLst>
            </a:pPr>
            <a:r>
              <a:rPr kumimoji="0" lang="en-US" sz="1600" b="1" i="0" u="none" strike="noStrike" cap="none" normalizeH="0" baseline="0" dirty="0" smtClean="0">
                <a:ln>
                  <a:noFill/>
                </a:ln>
                <a:solidFill>
                  <a:srgbClr val="7F7F7F"/>
                </a:solidFill>
                <a:effectLst/>
                <a:latin typeface="Times New Roman" pitchFamily="18" charset="0"/>
                <a:ea typeface="Times New Roman" pitchFamily="18" charset="0"/>
                <a:cs typeface="Times New Roman" pitchFamily="18" charset="0"/>
              </a:rPr>
              <a:t>Emami Biotech Ltd (Eastern Region Only)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457200" y="2090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130800" algn="l"/>
              </a:tabLst>
            </a:pPr>
            <a:r>
              <a:rPr kumimoji="0" lang="en-US" sz="1600" b="1" i="0" u="none" strike="noStrike" cap="none" normalizeH="0" baseline="0" smtClean="0">
                <a:ln>
                  <a:noFill/>
                </a:ln>
                <a:solidFill>
                  <a:srgbClr val="7F7F7F"/>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130800" algn="l"/>
              </a:tabLst>
            </a:pPr>
            <a:r>
              <a:rPr kumimoji="0" lang="en-US" sz="1600" b="1" i="0" u="none" strike="noStrike" cap="none" normalizeH="0" baseline="0" smtClean="0">
                <a:ln>
                  <a:noFill/>
                </a:ln>
                <a:solidFill>
                  <a:srgbClr val="7F7F7F"/>
                </a:solidFill>
                <a:effectLst/>
                <a:latin typeface="Times New Roman" pitchFamily="18" charset="0"/>
                <a:ea typeface="Times New Roman" pitchFamily="18" charset="0"/>
                <a:cs typeface="Times New Roman" pitchFamily="18" charset="0"/>
              </a:rPr>
              <a:t>Bansal Cements (Eastern Region Only)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43"/>
          <p:cNvSpPr>
            <a:spLocks noChangeArrowheads="1"/>
          </p:cNvSpPr>
          <p:nvPr/>
        </p:nvSpPr>
        <p:spPr bwMode="auto">
          <a:xfrm>
            <a:off x="0" y="21526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rgbClr val="7F7F7F"/>
                </a:solidFill>
                <a:effectLst/>
                <a:latin typeface="Times New Roman" pitchFamily="18" charset="0"/>
                <a:ea typeface="Times New Roman" pitchFamily="18" charset="0"/>
                <a:cs typeface="Times New Roman" pitchFamily="18" charset="0"/>
              </a:rPr>
              <a:t>Keventer Agro Ltd (Eastern Region Only)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0" y="22850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rgbClr val="7F7F7F"/>
                </a:solidFill>
                <a:effectLst/>
                <a:latin typeface="Times New Roman" pitchFamily="18" charset="0"/>
                <a:ea typeface="Times New Roman" pitchFamily="18" charset="0"/>
                <a:cs typeface="Times New Roman" pitchFamily="18" charset="0"/>
              </a:rPr>
              <a:t>Rich Graviss Products Pvt Ltd (Pan India)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45"/>
          <p:cNvSpPr>
            <a:spLocks noChangeArrowheads="1"/>
          </p:cNvSpPr>
          <p:nvPr/>
        </p:nvSpPr>
        <p:spPr bwMode="auto">
          <a:xfrm>
            <a:off x="0" y="24393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7F7F7F"/>
                </a:solidFill>
                <a:effectLst/>
                <a:latin typeface="Times New Roman" pitchFamily="18" charset="0"/>
                <a:ea typeface="Times New Roman" pitchFamily="18" charset="0"/>
                <a:cs typeface="Times New Roman" pitchFamily="18" charset="0"/>
              </a:rPr>
              <a:t>And many more.....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70C0"/>
                </a:solidFill>
                <a:effectLst/>
                <a:latin typeface="Algerian"/>
                <a:ea typeface="Times New Roman" pitchFamily="18" charset="0"/>
                <a:cs typeface="Times New Roman" pitchFamily="18" charset="0"/>
              </a:rPr>
              <a:t>Thanking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70C0"/>
                </a:solidFill>
                <a:effectLst/>
                <a:latin typeface="Algerian"/>
                <a:ea typeface="Times New Roman" pitchFamily="18" charset="0"/>
                <a:cs typeface="Times New Roman" pitchFamily="18"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Title 42"/>
          <p:cNvSpPr>
            <a:spLocks noGrp="1"/>
          </p:cNvSpPr>
          <p:nvPr>
            <p:ph type="ctrTitle"/>
          </p:nvPr>
        </p:nvSpPr>
        <p:spPr>
          <a:xfrm>
            <a:off x="500034" y="0"/>
            <a:ext cx="8222100" cy="933600"/>
          </a:xfrm>
        </p:spPr>
        <p:txBody>
          <a:bodyPr/>
          <a:lstStyle/>
          <a:p>
            <a:r>
              <a:rPr lang="en-US" sz="2800" dirty="0" smtClean="0"/>
              <a:t>Few FMCG Clients at a glance</a:t>
            </a:r>
            <a:endParaRPr lang="en-IN" sz="2800" dirty="0"/>
          </a:p>
        </p:txBody>
      </p:sp>
      <p:pic>
        <p:nvPicPr>
          <p:cNvPr id="44" name="Picture 43" descr="C:\Users\PRADYUMNA\Desktop\Company Logos\180157colgate_palmolive_logo.gif"/>
          <p:cNvPicPr/>
          <p:nvPr/>
        </p:nvPicPr>
        <p:blipFill>
          <a:blip r:embed="rId11"/>
          <a:srcRect/>
          <a:stretch>
            <a:fillRect/>
          </a:stretch>
        </p:blipFill>
        <p:spPr bwMode="auto">
          <a:xfrm>
            <a:off x="4214810" y="4071948"/>
            <a:ext cx="1714512" cy="928694"/>
          </a:xfrm>
          <a:prstGeom prst="rect">
            <a:avLst/>
          </a:prstGeom>
          <a:noFill/>
          <a:ln w="9525">
            <a:noFill/>
            <a:miter lim="800000"/>
            <a:headEnd/>
            <a:tailEnd/>
          </a:ln>
        </p:spPr>
      </p:pic>
      <p:pic>
        <p:nvPicPr>
          <p:cNvPr id="45" name="Picture 44" descr="C:\Users\user\Desktop\index.png"/>
          <p:cNvPicPr/>
          <p:nvPr/>
        </p:nvPicPr>
        <p:blipFill>
          <a:blip r:embed="rId16"/>
          <a:srcRect/>
          <a:stretch>
            <a:fillRect/>
          </a:stretch>
        </p:blipFill>
        <p:spPr bwMode="auto">
          <a:xfrm>
            <a:off x="285720" y="4071948"/>
            <a:ext cx="1785950" cy="928694"/>
          </a:xfrm>
          <a:prstGeom prst="rect">
            <a:avLst/>
          </a:prstGeom>
          <a:noFill/>
          <a:ln w="9525">
            <a:noFill/>
            <a:miter lim="800000"/>
            <a:headEnd/>
            <a:tailEnd/>
          </a:ln>
        </p:spPr>
      </p:pic>
      <p:pic>
        <p:nvPicPr>
          <p:cNvPr id="46" name="Picture 45" descr="d:\personal\Desktop\index.jpg"/>
          <p:cNvPicPr/>
          <p:nvPr/>
        </p:nvPicPr>
        <p:blipFill>
          <a:blip r:embed="rId17"/>
          <a:srcRect/>
          <a:stretch>
            <a:fillRect/>
          </a:stretch>
        </p:blipFill>
        <p:spPr bwMode="auto">
          <a:xfrm>
            <a:off x="3786182" y="2571750"/>
            <a:ext cx="1643074" cy="928694"/>
          </a:xfrm>
          <a:prstGeom prst="rect">
            <a:avLst/>
          </a:prstGeom>
          <a:noFill/>
          <a:ln w="9525">
            <a:noFill/>
            <a:miter lim="800000"/>
            <a:headEnd/>
            <a:tailEnd/>
          </a:ln>
        </p:spPr>
      </p:pic>
      <p:pic>
        <p:nvPicPr>
          <p:cNvPr id="47" name="Picture 46" descr="C:\Users\user\Desktop\images.jpg"/>
          <p:cNvPicPr/>
          <p:nvPr/>
        </p:nvPicPr>
        <p:blipFill>
          <a:blip r:embed="rId18"/>
          <a:srcRect/>
          <a:stretch>
            <a:fillRect/>
          </a:stretch>
        </p:blipFill>
        <p:spPr bwMode="auto">
          <a:xfrm>
            <a:off x="5643570" y="2571750"/>
            <a:ext cx="1643074" cy="928694"/>
          </a:xfrm>
          <a:prstGeom prst="rect">
            <a:avLst/>
          </a:prstGeom>
          <a:noFill/>
          <a:ln w="9525">
            <a:noFill/>
            <a:miter lim="800000"/>
            <a:headEnd/>
            <a:tailEnd/>
          </a:ln>
        </p:spPr>
      </p:pic>
      <p:pic>
        <p:nvPicPr>
          <p:cNvPr id="48" name="Picture 47" descr="C:\Users\PRADYUMNA\Desktop\288px-ITC_Limited_Logo.svg.png"/>
          <p:cNvPicPr/>
          <p:nvPr/>
        </p:nvPicPr>
        <p:blipFill>
          <a:blip r:embed="rId19" cstate="print"/>
          <a:srcRect/>
          <a:stretch>
            <a:fillRect/>
          </a:stretch>
        </p:blipFill>
        <p:spPr bwMode="auto">
          <a:xfrm>
            <a:off x="214282" y="1214428"/>
            <a:ext cx="1114425" cy="828675"/>
          </a:xfrm>
          <a:prstGeom prst="rect">
            <a:avLst/>
          </a:prstGeom>
          <a:noFill/>
          <a:ln w="9525">
            <a:noFill/>
            <a:miter lim="800000"/>
            <a:headEnd/>
            <a:tailEnd/>
          </a:ln>
        </p:spPr>
      </p:pic>
      <p:pic>
        <p:nvPicPr>
          <p:cNvPr id="49" name="Picture 48" descr="C:\Users\PRADYUMNA\Desktop\images.jpg"/>
          <p:cNvPicPr/>
          <p:nvPr/>
        </p:nvPicPr>
        <p:blipFill>
          <a:blip r:embed="rId20"/>
          <a:srcRect/>
          <a:stretch>
            <a:fillRect/>
          </a:stretch>
        </p:blipFill>
        <p:spPr bwMode="auto">
          <a:xfrm>
            <a:off x="285720" y="2571750"/>
            <a:ext cx="1643074" cy="928694"/>
          </a:xfrm>
          <a:prstGeom prst="rect">
            <a:avLst/>
          </a:prstGeom>
          <a:noFill/>
          <a:ln w="9525">
            <a:noFill/>
            <a:miter lim="800000"/>
            <a:headEnd/>
            <a:tailEnd/>
          </a:ln>
        </p:spPr>
      </p:pic>
      <p:pic>
        <p:nvPicPr>
          <p:cNvPr id="50" name="Picture 49" descr="C:\Users\PRADYUMNA\Desktop\images.jpg"/>
          <p:cNvPicPr/>
          <p:nvPr/>
        </p:nvPicPr>
        <p:blipFill>
          <a:blip r:embed="rId21"/>
          <a:srcRect/>
          <a:stretch>
            <a:fillRect/>
          </a:stretch>
        </p:blipFill>
        <p:spPr bwMode="auto">
          <a:xfrm>
            <a:off x="2071670" y="2571750"/>
            <a:ext cx="1552577" cy="928694"/>
          </a:xfrm>
          <a:prstGeom prst="rect">
            <a:avLst/>
          </a:prstGeom>
          <a:noFill/>
          <a:ln w="9525">
            <a:noFill/>
            <a:miter lim="800000"/>
            <a:headEnd/>
            <a:tailEnd/>
          </a:ln>
        </p:spPr>
      </p:pic>
      <p:pic>
        <p:nvPicPr>
          <p:cNvPr id="51" name="Picture 50" descr="C:\Users\PRADYUMNA\Desktop\800px-Coca-Cola_logo.svg.png"/>
          <p:cNvPicPr/>
          <p:nvPr/>
        </p:nvPicPr>
        <p:blipFill>
          <a:blip r:embed="rId10" cstate="print"/>
          <a:srcRect/>
          <a:stretch>
            <a:fillRect/>
          </a:stretch>
        </p:blipFill>
        <p:spPr bwMode="auto">
          <a:xfrm>
            <a:off x="6143636" y="4071948"/>
            <a:ext cx="1428760" cy="857256"/>
          </a:xfrm>
          <a:prstGeom prst="rect">
            <a:avLst/>
          </a:prstGeom>
          <a:noFill/>
          <a:ln w="9525">
            <a:noFill/>
            <a:miter lim="800000"/>
            <a:headEnd/>
            <a:tailEnd/>
          </a:ln>
        </p:spPr>
      </p:pic>
      <p:pic>
        <p:nvPicPr>
          <p:cNvPr id="53" name="Picture 52"/>
          <p:cNvPicPr/>
          <p:nvPr/>
        </p:nvPicPr>
        <p:blipFill>
          <a:blip r:embed="rId2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357422" y="4071948"/>
            <a:ext cx="1643074" cy="928694"/>
          </a:xfrm>
          <a:prstGeom prst="rect">
            <a:avLst/>
          </a:prstGeom>
          <a:noFill/>
          <a:ln>
            <a:noFill/>
          </a:ln>
        </p:spPr>
      </p:pic>
      <p:pic>
        <p:nvPicPr>
          <p:cNvPr id="54" name="Picture 53" descr="C:\Users\user\Desktop\logo.jpg"/>
          <p:cNvPicPr/>
          <p:nvPr/>
        </p:nvPicPr>
        <p:blipFill>
          <a:blip r:embed="rId23"/>
          <a:srcRect/>
          <a:stretch>
            <a:fillRect/>
          </a:stretch>
        </p:blipFill>
        <p:spPr bwMode="auto">
          <a:xfrm>
            <a:off x="6000760" y="1214428"/>
            <a:ext cx="1485900" cy="857256"/>
          </a:xfrm>
          <a:prstGeom prst="rect">
            <a:avLst/>
          </a:prstGeom>
          <a:noFill/>
          <a:ln w="9525">
            <a:noFill/>
            <a:miter lim="800000"/>
            <a:headEnd/>
            <a:tailEnd/>
          </a:ln>
        </p:spPr>
      </p:pic>
      <p:pic>
        <p:nvPicPr>
          <p:cNvPr id="55" name="Picture 54" descr="C:\Users\PRADYUMNA\Desktop\emami_645_1289710735.jpg"/>
          <p:cNvPicPr/>
          <p:nvPr/>
        </p:nvPicPr>
        <p:blipFill>
          <a:blip r:embed="rId12" cstate="print"/>
          <a:srcRect/>
          <a:stretch>
            <a:fillRect/>
          </a:stretch>
        </p:blipFill>
        <p:spPr bwMode="auto">
          <a:xfrm>
            <a:off x="7572396" y="1214428"/>
            <a:ext cx="1457325" cy="857256"/>
          </a:xfrm>
          <a:prstGeom prst="rect">
            <a:avLst/>
          </a:prstGeom>
          <a:noFill/>
          <a:ln w="9525">
            <a:noFill/>
            <a:miter lim="800000"/>
            <a:headEnd/>
            <a:tailEnd/>
          </a:ln>
        </p:spPr>
      </p:pic>
      <p:pic>
        <p:nvPicPr>
          <p:cNvPr id="2" name="Picture 2" descr="C:\Users\user\Desktop\index.png"/>
          <p:cNvPicPr>
            <a:picLocks noChangeAspect="1" noChangeArrowheads="1"/>
          </p:cNvPicPr>
          <p:nvPr/>
        </p:nvPicPr>
        <p:blipFill>
          <a:blip r:embed="rId24"/>
          <a:srcRect/>
          <a:stretch>
            <a:fillRect/>
          </a:stretch>
        </p:blipFill>
        <p:spPr bwMode="auto">
          <a:xfrm>
            <a:off x="7500958" y="2571750"/>
            <a:ext cx="1500198" cy="928695"/>
          </a:xfrm>
          <a:prstGeom prst="rect">
            <a:avLst/>
          </a:prstGeom>
          <a:noFill/>
        </p:spPr>
      </p:pic>
      <p:pic>
        <p:nvPicPr>
          <p:cNvPr id="3" name="Picture 2" descr="C:\Users\user\Desktop\1528075912_FghmUq_gsk-consumerhealthcare-ltd.jpg"/>
          <p:cNvPicPr>
            <a:picLocks noChangeAspect="1" noChangeArrowheads="1"/>
          </p:cNvPicPr>
          <p:nvPr/>
        </p:nvPicPr>
        <p:blipFill>
          <a:blip r:embed="rId25"/>
          <a:srcRect/>
          <a:stretch>
            <a:fillRect/>
          </a:stretch>
        </p:blipFill>
        <p:spPr bwMode="auto">
          <a:xfrm>
            <a:off x="7786710" y="4071948"/>
            <a:ext cx="1214416" cy="84902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8"/>
            <a:ext cx="8222100" cy="1012800"/>
          </a:xfrm>
        </p:spPr>
        <p:txBody>
          <a:bodyPr/>
          <a:lstStyle/>
          <a:p>
            <a:r>
              <a:rPr lang="en-US" dirty="0" smtClean="0"/>
              <a:t>Terms &amp; Condition</a:t>
            </a:r>
            <a:endParaRPr lang="en-IN" dirty="0"/>
          </a:p>
        </p:txBody>
      </p:sp>
      <p:sp>
        <p:nvSpPr>
          <p:cNvPr id="1025" name="Rectangle 1"/>
          <p:cNvSpPr>
            <a:spLocks noChangeArrowheads="1"/>
          </p:cNvSpPr>
          <p:nvPr/>
        </p:nvSpPr>
        <p:spPr bwMode="auto">
          <a:xfrm>
            <a:off x="0" y="0"/>
            <a:ext cx="9144000" cy="4786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100" dirty="0" smtClean="0">
              <a:solidFill>
                <a:schemeClr val="tx1"/>
              </a:solidFill>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100" dirty="0" smtClean="0">
              <a:solidFill>
                <a:schemeClr val="tx1"/>
              </a:solidFill>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100" dirty="0" smtClean="0">
              <a:solidFill>
                <a:schemeClr val="tx1"/>
              </a:solidFill>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lang="en-US" sz="1100" dirty="0" smtClean="0">
              <a:solidFill>
                <a:schemeClr val="bg2">
                  <a:lumMod val="75000"/>
                </a:schemeClr>
              </a:solidFill>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100" b="0" i="0" u="none" strike="noStrike" cap="none" normalizeH="0" baseline="0" dirty="0" smtClean="0">
              <a:ln>
                <a:noFill/>
              </a:ln>
              <a:solidFill>
                <a:schemeClr val="bg2">
                  <a:lumMod val="75000"/>
                </a:schemeClr>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Professional fees shall be calculated as percentage of billable Annual Compensation as per the following:</a:t>
            </a:r>
          </a:p>
          <a:p>
            <a:pPr marL="0" marR="0" lvl="0" indent="0" algn="just"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bg2">
                  <a:lumMod val="75000"/>
                </a:schemeClr>
              </a:solidFill>
              <a:effectLst/>
              <a:latin typeface="Nyala"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 All Officer – Executive @ 8.33% of the first year’s annual cost to company.</a:t>
            </a:r>
            <a:endParaRPr kumimoji="0" lang="en-US" b="0" i="0" u="none" strike="noStrike" cap="none" normalizeH="0" baseline="0" dirty="0" smtClean="0">
              <a:ln>
                <a:noFill/>
              </a:ln>
              <a:solidFill>
                <a:schemeClr val="bg2">
                  <a:lumMod val="75000"/>
                </a:schemeClr>
              </a:solidFill>
              <a:effectLst/>
              <a:latin typeface="Nyala"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The cost to company will include</a:t>
            </a:r>
            <a:r>
              <a:rPr kumimoji="0" lang="en-US" b="0" i="0" u="none" strike="noStrike" cap="none" normalizeH="0" dirty="0" smtClean="0">
                <a:ln>
                  <a:noFill/>
                </a:ln>
                <a:solidFill>
                  <a:schemeClr val="bg2">
                    <a:lumMod val="75000"/>
                  </a:schemeClr>
                </a:solidFill>
                <a:effectLst/>
                <a:latin typeface="Nyala" pitchFamily="2" charset="0"/>
                <a:ea typeface="Times New Roman" pitchFamily="18" charset="0"/>
                <a:cs typeface="Arial" pitchFamily="34" charset="0"/>
              </a:rPr>
              <a:t> </a:t>
            </a: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all monthly &amp; annual components including performance incentives/bonus (Fixed and Variable),</a:t>
            </a:r>
          </a:p>
          <a:p>
            <a:pPr marL="0" marR="0" lvl="0" indent="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 retirement benefits such as provident fund, superannuation &amp; gratuity wherever applicable and perquisite value of car /house &amp; </a:t>
            </a:r>
          </a:p>
          <a:p>
            <a:pPr marL="0" marR="0" lvl="0" indent="0" algn="just" defTabSz="914400" rtl="0" eaLnBrk="0" fontAlgn="base" latinLnBrk="0" hangingPunct="0">
              <a:lnSpc>
                <a:spcPct val="100000"/>
              </a:lnSpc>
              <a:spcBef>
                <a:spcPct val="0"/>
              </a:spcBef>
              <a:spcAft>
                <a:spcPct val="0"/>
              </a:spcAft>
              <a:buClrTx/>
              <a:buSzTx/>
              <a:tabLst/>
            </a:pPr>
            <a:r>
              <a:rPr lang="en-US" dirty="0" smtClean="0">
                <a:solidFill>
                  <a:schemeClr val="bg2">
                    <a:lumMod val="75000"/>
                  </a:schemeClr>
                </a:solidFill>
                <a:latin typeface="Nyala" pitchFamily="2" charset="0"/>
                <a:ea typeface="Times New Roman" pitchFamily="18" charset="0"/>
                <a:cs typeface="Arial" pitchFamily="34" charset="0"/>
              </a:rPr>
              <a:t> </a:t>
            </a: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all benefits given by the company</a:t>
            </a:r>
            <a:endParaRPr kumimoji="0" lang="en-US" b="0" i="0" u="none" strike="noStrike" cap="none" normalizeH="0" baseline="0" dirty="0" smtClean="0">
              <a:ln>
                <a:noFill/>
              </a:ln>
              <a:solidFill>
                <a:schemeClr val="bg2">
                  <a:lumMod val="75000"/>
                </a:schemeClr>
              </a:solidFill>
              <a:effectLst/>
              <a:latin typeface="Nyala"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Actual rates of </a:t>
            </a:r>
            <a:r>
              <a:rPr lang="en-US" dirty="0" smtClean="0">
                <a:solidFill>
                  <a:schemeClr val="bg2">
                    <a:lumMod val="75000"/>
                  </a:schemeClr>
                </a:solidFill>
                <a:latin typeface="Nyala" pitchFamily="2" charset="0"/>
                <a:ea typeface="Times New Roman" pitchFamily="18" charset="0"/>
                <a:cs typeface="Arial" pitchFamily="34" charset="0"/>
              </a:rPr>
              <a:t>Goods &amp; </a:t>
            </a: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Service Tax as notified by the Central Govt. at the time of billing will be applicable.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At present, the prevailing rate is @.</a:t>
            </a:r>
            <a:r>
              <a:rPr lang="en-US" dirty="0" smtClean="0">
                <a:solidFill>
                  <a:schemeClr val="bg2">
                    <a:lumMod val="75000"/>
                  </a:schemeClr>
                </a:solidFill>
                <a:latin typeface="Nyala" pitchFamily="2" charset="0"/>
                <a:ea typeface="Times New Roman" pitchFamily="18" charset="0"/>
                <a:cs typeface="Arial" pitchFamily="34" charset="0"/>
              </a:rPr>
              <a:t>18</a:t>
            </a: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 on all professional fees (excluding reimbursable) as per Finance Act 2016-17</a:t>
            </a:r>
          </a:p>
          <a:p>
            <a:pPr marL="0" marR="0" lvl="0" indent="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 (Notification No. 23/97 – ST dated July 2nd 1997) and subsequent Amendments</a:t>
            </a: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a:t>
            </a:r>
            <a:endParaRPr kumimoji="0" lang="en-US" b="0" i="0" u="none" strike="noStrike" cap="none" normalizeH="0" baseline="0" dirty="0" smtClean="0">
              <a:ln>
                <a:noFill/>
              </a:ln>
              <a:solidFill>
                <a:schemeClr val="bg2">
                  <a:lumMod val="75000"/>
                </a:schemeClr>
              </a:solidFill>
              <a:effectLst/>
              <a:latin typeface="Nyala"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All payments are to be made, after deduction of the applicable tax deduction at source, </a:t>
            </a:r>
          </a:p>
          <a:p>
            <a:pPr marL="0" marR="0" lvl="0" indent="0" algn="just"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 within thirty days</a:t>
            </a: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 of the Consultancy firm raising the invoice for professional fee inclusive of applicable service tax after the </a:t>
            </a:r>
          </a:p>
          <a:p>
            <a:pPr marL="0" marR="0" lvl="0" indent="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candidate joins the company, by way of an account payee cheque or online payment in favor of the Consultancy firm.</a:t>
            </a:r>
          </a:p>
          <a:p>
            <a:pPr marL="0" marR="0" lvl="0" indent="0" algn="just" defTabSz="914400" rtl="0" eaLnBrk="0" fontAlgn="base" latinLnBrk="0" hangingPunct="0">
              <a:lnSpc>
                <a:spcPct val="100000"/>
              </a:lnSpc>
              <a:spcBef>
                <a:spcPct val="0"/>
              </a:spcBef>
              <a:spcAft>
                <a:spcPct val="0"/>
              </a:spcAft>
              <a:buClrTx/>
              <a:buSzTx/>
              <a:tabLst/>
            </a:pPr>
            <a:r>
              <a:rPr lang="en-US" dirty="0" smtClean="0">
                <a:solidFill>
                  <a:schemeClr val="bg2">
                    <a:lumMod val="75000"/>
                  </a:schemeClr>
                </a:solidFill>
                <a:latin typeface="Nyala" pitchFamily="2" charset="0"/>
                <a:ea typeface="Times New Roman" pitchFamily="18" charset="0"/>
                <a:cs typeface="Times New Roman" pitchFamily="18" charset="0"/>
              </a:rPr>
              <a:t> </a:t>
            </a: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Times New Roman" pitchFamily="18" charset="0"/>
              </a:rPr>
              <a:t> If required ITeC may provide Bankers detail for online transfer i.e. Swift code no. and other detail).</a:t>
            </a:r>
            <a:endParaRPr kumimoji="0" lang="en-US" b="0" i="0" u="none" strike="noStrike" cap="none" normalizeH="0" baseline="0" dirty="0" smtClean="0">
              <a:ln>
                <a:noFill/>
              </a:ln>
              <a:solidFill>
                <a:schemeClr val="bg2">
                  <a:lumMod val="75000"/>
                </a:schemeClr>
              </a:solidFill>
              <a:effectLst/>
              <a:latin typeface="Nyala"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75000"/>
                  </a:schemeClr>
                </a:solidFill>
                <a:effectLst/>
                <a:latin typeface="Nyala" pitchFamily="2" charset="0"/>
                <a:ea typeface="Times New Roman" pitchFamily="18" charset="0"/>
                <a:cs typeface="Arial" pitchFamily="34" charset="0"/>
              </a:rPr>
              <a:t>If the appointee is relieved within 3 (Three) months from the date of joining, The Consultancy Firm will replace the candidate Free of Cost.</a:t>
            </a:r>
            <a:endParaRPr kumimoji="0" lang="en-US" b="0" i="0" u="none" strike="noStrike" cap="none" normalizeH="0" baseline="0" dirty="0" smtClean="0">
              <a:ln>
                <a:noFill/>
              </a:ln>
              <a:solidFill>
                <a:schemeClr val="bg2">
                  <a:lumMod val="75000"/>
                </a:schemeClr>
              </a:solidFill>
              <a:effectLst/>
              <a:latin typeface="Nyala" pitchFamily="2"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6"/>
            <a:ext cx="8286808" cy="4357718"/>
          </a:xfrm>
        </p:spPr>
        <p:txBody>
          <a:bodyPr/>
          <a:lstStyle/>
          <a:p>
            <a:r>
              <a:rPr lang="en-IN" sz="2400" b="1" dirty="0" smtClean="0">
                <a:latin typeface="Microsoft New Tai Lue" pitchFamily="34" charset="0"/>
                <a:cs typeface="Microsoft New Tai Lue" pitchFamily="34" charset="0"/>
              </a:rPr>
              <a:t>About Us</a:t>
            </a:r>
            <a:r>
              <a:rPr lang="en-IN" sz="2400" dirty="0" smtClean="0">
                <a:latin typeface="Microsoft New Tai Lue" pitchFamily="34" charset="0"/>
                <a:cs typeface="Microsoft New Tai Lue" pitchFamily="34" charset="0"/>
              </a:rPr>
              <a:t/>
            </a:r>
            <a:br>
              <a:rPr lang="en-IN" sz="2400" dirty="0" smtClean="0">
                <a:latin typeface="Microsoft New Tai Lue" pitchFamily="34" charset="0"/>
                <a:cs typeface="Microsoft New Tai Lue" pitchFamily="34" charset="0"/>
              </a:rPr>
            </a:br>
            <a:r>
              <a:rPr lang="en-IN" sz="1800" dirty="0" smtClean="0">
                <a:latin typeface="Book Antiqua" pitchFamily="18" charset="0"/>
                <a:cs typeface="Microsoft New Tai Lue" pitchFamily="34" charset="0"/>
              </a:rPr>
              <a:t>At ITeC, we are committed to satisfy our clients by providing efficient staff. </a:t>
            </a:r>
            <a:br>
              <a:rPr lang="en-IN" sz="1800" dirty="0" smtClean="0">
                <a:latin typeface="Book Antiqua" pitchFamily="18" charset="0"/>
                <a:cs typeface="Microsoft New Tai Lue" pitchFamily="34" charset="0"/>
              </a:rPr>
            </a:br>
            <a:r>
              <a:rPr lang="en-IN" sz="1800" dirty="0" smtClean="0">
                <a:latin typeface="Book Antiqua" pitchFamily="18" charset="0"/>
                <a:cs typeface="Microsoft New Tai Lue" pitchFamily="34" charset="0"/>
              </a:rPr>
              <a:t>Our commitment to solve all your needs regarding recruitment of employees has earned us the reputation of becoming a revered name in this sector. </a:t>
            </a:r>
            <a:br>
              <a:rPr lang="en-IN" sz="1800" dirty="0" smtClean="0">
                <a:latin typeface="Book Antiqua" pitchFamily="18" charset="0"/>
                <a:cs typeface="Microsoft New Tai Lue" pitchFamily="34" charset="0"/>
              </a:rPr>
            </a:br>
            <a:r>
              <a:rPr lang="en-IN" sz="1800" dirty="0" smtClean="0">
                <a:latin typeface="Book Antiqua" pitchFamily="18" charset="0"/>
                <a:cs typeface="Microsoft New Tai Lue" pitchFamily="34" charset="0"/>
              </a:rPr>
              <a:t>We have marched steadily ahead since our inception in 2000 and at this present moment we have been able to create a significant identity of our own. </a:t>
            </a:r>
            <a:br>
              <a:rPr lang="en-IN" sz="1800" dirty="0" smtClean="0">
                <a:latin typeface="Book Antiqua" pitchFamily="18" charset="0"/>
                <a:cs typeface="Microsoft New Tai Lue" pitchFamily="34" charset="0"/>
              </a:rPr>
            </a:br>
            <a:r>
              <a:rPr lang="en-IN" sz="1800" dirty="0" smtClean="0">
                <a:latin typeface="Book Antiqua" pitchFamily="18" charset="0"/>
                <a:cs typeface="Microsoft New Tai Lue" pitchFamily="34" charset="0"/>
              </a:rPr>
              <a:t>We are working with leading FMCG/Consumer/IT/ITES/HR across the country. </a:t>
            </a:r>
            <a:br>
              <a:rPr lang="en-IN" sz="1800" dirty="0" smtClean="0">
                <a:latin typeface="Book Antiqua" pitchFamily="18" charset="0"/>
                <a:cs typeface="Microsoft New Tai Lue" pitchFamily="34" charset="0"/>
              </a:rPr>
            </a:br>
            <a:r>
              <a:rPr lang="en-IN" sz="1800" dirty="0" smtClean="0">
                <a:latin typeface="Book Antiqua" pitchFamily="18" charset="0"/>
                <a:cs typeface="Microsoft New Tai Lue" pitchFamily="34" charset="0"/>
              </a:rPr>
              <a:t/>
            </a:r>
            <a:br>
              <a:rPr lang="en-IN" sz="1800" dirty="0" smtClean="0">
                <a:latin typeface="Book Antiqua" pitchFamily="18" charset="0"/>
                <a:cs typeface="Microsoft New Tai Lue" pitchFamily="34" charset="0"/>
              </a:rPr>
            </a:br>
            <a:r>
              <a:rPr lang="en-IN" sz="1800" dirty="0" smtClean="0">
                <a:latin typeface="Book Antiqua" pitchFamily="18" charset="0"/>
                <a:cs typeface="Microsoft New Tai Lue" pitchFamily="34" charset="0"/>
              </a:rPr>
              <a:t>The PAN INDIA presence of our organization  highlights the fact that we are successful to cater to the needs of our previous clientele.</a:t>
            </a:r>
            <a:br>
              <a:rPr lang="en-IN" sz="1800" dirty="0" smtClean="0">
                <a:latin typeface="Book Antiqua" pitchFamily="18" charset="0"/>
                <a:cs typeface="Microsoft New Tai Lue" pitchFamily="34" charset="0"/>
              </a:rPr>
            </a:br>
            <a:endParaRPr lang="en-IN" sz="1800" dirty="0">
              <a:latin typeface="Book Antiqua" pitchFamily="18" charset="0"/>
              <a:cs typeface="Microsoft New Tai Lu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3">
            <a:alphaModFix/>
          </a:blip>
          <a:srcRect l="7783"/>
          <a:stretch/>
        </p:blipFill>
        <p:spPr>
          <a:xfrm>
            <a:off x="149" y="0"/>
            <a:ext cx="9144000" cy="5143499"/>
          </a:xfrm>
          <a:prstGeom prst="rect">
            <a:avLst/>
          </a:prstGeom>
          <a:noFill/>
          <a:ln>
            <a:noFill/>
          </a:ln>
        </p:spPr>
      </p:pic>
      <p:sp>
        <p:nvSpPr>
          <p:cNvPr id="74" name="Shape 74"/>
          <p:cNvSpPr txBox="1">
            <a:spLocks noGrp="1"/>
          </p:cNvSpPr>
          <p:nvPr>
            <p:ph type="title"/>
          </p:nvPr>
        </p:nvSpPr>
        <p:spPr>
          <a:xfrm>
            <a:off x="490250" y="488250"/>
            <a:ext cx="6227100" cy="4090800"/>
          </a:xfrm>
          <a:prstGeom prst="rect">
            <a:avLst/>
          </a:prstGeom>
        </p:spPr>
        <p:txBody>
          <a:bodyPr lIns="91425" tIns="91425" rIns="91425" bIns="91425" anchor="ctr" anchorCtr="0">
            <a:noAutofit/>
          </a:bodyPr>
          <a:lstStyle/>
          <a:p>
            <a:pPr lvl="0">
              <a:spcBef>
                <a:spcPts val="0"/>
              </a:spcBef>
              <a:buNone/>
            </a:pPr>
            <a:r>
              <a:rPr lang="en" sz="4800" b="1"/>
              <a:t>Mission statement: </a:t>
            </a:r>
          </a:p>
          <a:p>
            <a:pPr lvl="0">
              <a:spcBef>
                <a:spcPts val="0"/>
              </a:spcBef>
              <a:buNone/>
            </a:pPr>
            <a:r>
              <a:rPr lang="en" sz="4800" b="1"/>
              <a:t>To become A </a:t>
            </a:r>
            <a:r>
              <a:rPr lang="en" sz="4800"/>
              <a:t>One Stop Solution For all HR Needs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descr="Closeup from the side of a hand pushing a knob on an audio mixer"/>
          <p:cNvPicPr preferRelativeResize="0"/>
          <p:nvPr/>
        </p:nvPicPr>
        <p:blipFill rotWithShape="1">
          <a:blip r:embed="rId3">
            <a:alphaModFix/>
          </a:blip>
          <a:srcRect l="7506" r="42247" b="15419"/>
          <a:stretch/>
        </p:blipFill>
        <p:spPr>
          <a:xfrm>
            <a:off x="-9150" y="0"/>
            <a:ext cx="4594498" cy="5143500"/>
          </a:xfrm>
          <a:prstGeom prst="rect">
            <a:avLst/>
          </a:prstGeom>
          <a:noFill/>
          <a:ln>
            <a:noFill/>
          </a:ln>
        </p:spPr>
      </p:pic>
      <p:sp>
        <p:nvSpPr>
          <p:cNvPr id="80" name="Shape 80"/>
          <p:cNvSpPr txBox="1">
            <a:spLocks noGrp="1"/>
          </p:cNvSpPr>
          <p:nvPr>
            <p:ph type="title"/>
          </p:nvPr>
        </p:nvSpPr>
        <p:spPr>
          <a:xfrm>
            <a:off x="265500" y="1830600"/>
            <a:ext cx="4045199" cy="1482300"/>
          </a:xfrm>
          <a:prstGeom prst="rect">
            <a:avLst/>
          </a:prstGeom>
        </p:spPr>
        <p:txBody>
          <a:bodyPr lIns="91425" tIns="91425" rIns="91425" bIns="91425" anchor="ctr" anchorCtr="0">
            <a:noAutofit/>
          </a:bodyPr>
          <a:lstStyle/>
          <a:p>
            <a:pPr lvl="0" rtl="0">
              <a:spcBef>
                <a:spcPts val="0"/>
              </a:spcBef>
              <a:buNone/>
            </a:pPr>
            <a:r>
              <a:rPr lang="en">
                <a:solidFill>
                  <a:schemeClr val="lt1"/>
                </a:solidFill>
              </a:rPr>
              <a:t>Commitment</a:t>
            </a:r>
          </a:p>
        </p:txBody>
      </p:sp>
      <p:sp>
        <p:nvSpPr>
          <p:cNvPr id="81" name="Shape 81"/>
          <p:cNvSpPr txBox="1">
            <a:spLocks noGrp="1"/>
          </p:cNvSpPr>
          <p:nvPr>
            <p:ph type="body" idx="2"/>
          </p:nvPr>
        </p:nvSpPr>
        <p:spPr>
          <a:xfrm>
            <a:off x="4786314" y="285734"/>
            <a:ext cx="4214842" cy="4643470"/>
          </a:xfrm>
          <a:prstGeom prst="rect">
            <a:avLst/>
          </a:prstGeom>
        </p:spPr>
        <p:txBody>
          <a:bodyPr lIns="91425" tIns="91425" rIns="91425" bIns="91425" anchor="ctr" anchorCtr="0">
            <a:noAutofit/>
          </a:bodyPr>
          <a:lstStyle/>
          <a:p>
            <a:pPr lvl="0">
              <a:spcBef>
                <a:spcPts val="0"/>
              </a:spcBef>
              <a:buNone/>
            </a:pPr>
            <a:r>
              <a:rPr lang="en" dirty="0" smtClean="0">
                <a:latin typeface="Bookman Old Style" pitchFamily="18" charset="0"/>
                <a:ea typeface="Meiryo UI" pitchFamily="34" charset="-128"/>
                <a:cs typeface="Meiryo UI" pitchFamily="34" charset="-128"/>
              </a:rPr>
              <a:t>The other name of ITeC </a:t>
            </a:r>
            <a:r>
              <a:rPr lang="en" dirty="0" smtClean="0">
                <a:solidFill>
                  <a:srgbClr val="FF0000"/>
                </a:solidFill>
                <a:latin typeface="Bookman Old Style" pitchFamily="18" charset="0"/>
                <a:ea typeface="Meiryo UI" pitchFamily="34" charset="-128"/>
                <a:cs typeface="Meiryo UI" pitchFamily="34" charset="-128"/>
              </a:rPr>
              <a:t>Commitment </a:t>
            </a:r>
            <a:r>
              <a:rPr lang="en" dirty="0" smtClean="0">
                <a:latin typeface="Bookman Old Style" pitchFamily="18" charset="0"/>
                <a:ea typeface="Meiryo UI" pitchFamily="34" charset="-128"/>
                <a:cs typeface="Meiryo UI" pitchFamily="34" charset="-128"/>
              </a:rPr>
              <a:t>, timely delivery </a:t>
            </a:r>
            <a:r>
              <a:rPr lang="en" dirty="0">
                <a:latin typeface="Bookman Old Style" pitchFamily="18" charset="0"/>
                <a:ea typeface="Meiryo UI" pitchFamily="34" charset="-128"/>
                <a:cs typeface="Meiryo UI" pitchFamily="34" charset="-128"/>
              </a:rPr>
              <a:t>and a solution for  all staffing needs of the </a:t>
            </a:r>
            <a:r>
              <a:rPr lang="en" dirty="0" smtClean="0">
                <a:latin typeface="Bookman Old Style" pitchFamily="18" charset="0"/>
                <a:ea typeface="Meiryo UI" pitchFamily="34" charset="-128"/>
                <a:cs typeface="Meiryo UI" pitchFamily="34" charset="-128"/>
              </a:rPr>
              <a:t>organisation .</a:t>
            </a:r>
            <a:endParaRPr lang="en" dirty="0">
              <a:latin typeface="Bookman Old Style" pitchFamily="18" charset="0"/>
              <a:ea typeface="Meiryo UI" pitchFamily="34" charset="-128"/>
              <a:cs typeface="Meiryo UI" pitchFamily="34" charset="-128"/>
            </a:endParaRPr>
          </a:p>
          <a:p>
            <a:pPr lvl="0" rtl="0">
              <a:spcBef>
                <a:spcPts val="0"/>
              </a:spcBef>
              <a:buNone/>
            </a:pPr>
            <a:r>
              <a:rPr lang="en" dirty="0">
                <a:latin typeface="Bookman Old Style" pitchFamily="18" charset="0"/>
                <a:ea typeface="Meiryo UI" pitchFamily="34" charset="-128"/>
                <a:cs typeface="Meiryo UI" pitchFamily="34" charset="-128"/>
              </a:rPr>
              <a:t>We are in operation since 2000 and </a:t>
            </a:r>
            <a:r>
              <a:rPr lang="en" dirty="0" smtClean="0">
                <a:latin typeface="Bookman Old Style" pitchFamily="18" charset="0"/>
                <a:ea typeface="Meiryo UI" pitchFamily="34" charset="-128"/>
                <a:cs typeface="Meiryo UI" pitchFamily="34" charset="-128"/>
              </a:rPr>
              <a:t>has quietly </a:t>
            </a:r>
            <a:r>
              <a:rPr lang="en" dirty="0">
                <a:latin typeface="Bookman Old Style" pitchFamily="18" charset="0"/>
                <a:ea typeface="Meiryo UI" pitchFamily="34" charset="-128"/>
                <a:cs typeface="Meiryo UI" pitchFamily="34" charset="-128"/>
              </a:rPr>
              <a:t>built </a:t>
            </a:r>
            <a:r>
              <a:rPr lang="en" dirty="0" smtClean="0">
                <a:latin typeface="Bookman Old Style" pitchFamily="18" charset="0"/>
                <a:ea typeface="Meiryo UI" pitchFamily="34" charset="-128"/>
                <a:cs typeface="Meiryo UI" pitchFamily="34" charset="-128"/>
              </a:rPr>
              <a:t> a market for permanent staffing .We </a:t>
            </a:r>
            <a:r>
              <a:rPr lang="en" dirty="0">
                <a:latin typeface="Bookman Old Style" pitchFamily="18" charset="0"/>
                <a:ea typeface="Meiryo UI" pitchFamily="34" charset="-128"/>
                <a:cs typeface="Meiryo UI" pitchFamily="34" charset="-128"/>
              </a:rPr>
              <a:t>are working with leading FMCG /consumer </a:t>
            </a:r>
            <a:r>
              <a:rPr lang="en" dirty="0" smtClean="0">
                <a:latin typeface="Bookman Old Style" pitchFamily="18" charset="0"/>
                <a:ea typeface="Meiryo UI" pitchFamily="34" charset="-128"/>
                <a:cs typeface="Meiryo UI" pitchFamily="34" charset="-128"/>
              </a:rPr>
              <a:t>/IT/ITES /HR /Engineering across PAN </a:t>
            </a:r>
            <a:r>
              <a:rPr lang="en" dirty="0">
                <a:latin typeface="Bookman Old Style" pitchFamily="18" charset="0"/>
                <a:ea typeface="Meiryo UI" pitchFamily="34" charset="-128"/>
                <a:cs typeface="Meiryo UI" pitchFamily="34" charset="-128"/>
              </a:rPr>
              <a:t>India  </a:t>
            </a:r>
            <a:r>
              <a:rPr lang="en" dirty="0" smtClean="0">
                <a:latin typeface="Bookman Old Style" pitchFamily="18" charset="0"/>
              </a:rPr>
              <a:t>.</a:t>
            </a:r>
            <a:endParaRPr lang="en" dirty="0">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0" y="1"/>
            <a:ext cx="9161099" cy="2071684"/>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7" name="Shape 87"/>
          <p:cNvSpPr txBox="1">
            <a:spLocks noGrp="1"/>
          </p:cNvSpPr>
          <p:nvPr>
            <p:ph type="title" idx="4294967295"/>
          </p:nvPr>
        </p:nvSpPr>
        <p:spPr>
          <a:xfrm>
            <a:off x="214282" y="220100"/>
            <a:ext cx="8786874" cy="1208642"/>
          </a:xfrm>
          <a:prstGeom prst="rect">
            <a:avLst/>
          </a:prstGeom>
        </p:spPr>
        <p:txBody>
          <a:bodyPr lIns="91425" tIns="91425" rIns="91425" bIns="91425" anchor="t" anchorCtr="0">
            <a:noAutofit/>
          </a:bodyPr>
          <a:lstStyle/>
          <a:p>
            <a:pPr lvl="0" algn="ctr" rtl="0">
              <a:spcBef>
                <a:spcPts val="0"/>
              </a:spcBef>
              <a:spcAft>
                <a:spcPts val="400"/>
              </a:spcAft>
              <a:buNone/>
            </a:pPr>
            <a:r>
              <a:rPr lang="en" sz="2000" i="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Roboto" pitchFamily="2" charset="0"/>
                <a:ea typeface="Roboto" pitchFamily="2" charset="0"/>
              </a:rPr>
              <a:t>The  Core Team </a:t>
            </a:r>
            <a:r>
              <a:rPr lang="e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 sz="1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 sz="1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
            </a:r>
            <a:r>
              <a:rPr lang="en" sz="1400" i="1" dirty="0" smtClean="0"/>
              <a:t>e  are the </a:t>
            </a:r>
            <a:r>
              <a:rPr lang="en" sz="1400" i="1" dirty="0"/>
              <a:t>ones to solve the problem of </a:t>
            </a:r>
            <a:r>
              <a:rPr lang="en" sz="1400" i="1" dirty="0" smtClean="0"/>
              <a:t> </a:t>
            </a:r>
            <a:r>
              <a:rPr lang="en" sz="1400" b="1" i="1" dirty="0" smtClean="0"/>
              <a:t>YOUR</a:t>
            </a:r>
            <a:r>
              <a:rPr lang="en" sz="1400" i="1" dirty="0" smtClean="0"/>
              <a:t>  staffing </a:t>
            </a:r>
            <a:r>
              <a:rPr lang="en" sz="1400" i="1" dirty="0"/>
              <a:t>needs </a:t>
            </a:r>
            <a:r>
              <a:rPr lang="en" sz="1400" i="1" dirty="0" smtClean="0"/>
              <a:t>“</a:t>
            </a:r>
            <a:br>
              <a:rPr lang="en" sz="1400" i="1" dirty="0" smtClean="0"/>
            </a:br>
            <a:r>
              <a:rPr lang="en" sz="1400" i="1" dirty="0" smtClean="0"/>
              <a:t>Our Team  has people  with varied experience across industry  who are expert in their respective field which gives an edge to understand the requirement  quickly and  serve  quality cvs  to clients  which helps them to shortlist  candidates immediately thus saving cost and time</a:t>
            </a:r>
            <a:endParaRPr lang="en" sz="1400" i="1" dirty="0"/>
          </a:p>
        </p:txBody>
      </p:sp>
      <p:sp>
        <p:nvSpPr>
          <p:cNvPr id="91" name="Shape 91"/>
          <p:cNvSpPr txBox="1">
            <a:spLocks noGrp="1"/>
          </p:cNvSpPr>
          <p:nvPr>
            <p:ph type="title" idx="4294967295"/>
          </p:nvPr>
        </p:nvSpPr>
        <p:spPr>
          <a:xfrm>
            <a:off x="285720" y="1500180"/>
            <a:ext cx="2022299" cy="428628"/>
          </a:xfrm>
          <a:prstGeom prst="rect">
            <a:avLst/>
          </a:prstGeom>
        </p:spPr>
        <p:txBody>
          <a:bodyPr lIns="91425" tIns="91425" rIns="91425" bIns="91425" anchor="b" anchorCtr="0">
            <a:noAutofit/>
          </a:bodyPr>
          <a:lstStyle/>
          <a:p>
            <a:pPr lvl="0" algn="ctr" rtl="0">
              <a:spcBef>
                <a:spcPts val="0"/>
              </a:spcBef>
              <a:buNone/>
            </a:pPr>
            <a:r>
              <a:rPr lang="en" sz="1800" dirty="0" smtClean="0">
                <a:solidFill>
                  <a:srgbClr val="FF0000"/>
                </a:solidFill>
              </a:rPr>
              <a:t>Sreeleena </a:t>
            </a:r>
            <a:endParaRPr lang="en" sz="1800" dirty="0">
              <a:solidFill>
                <a:srgbClr val="FF0000"/>
              </a:solidFill>
            </a:endParaRPr>
          </a:p>
        </p:txBody>
      </p:sp>
      <p:sp>
        <p:nvSpPr>
          <p:cNvPr id="92" name="Shape 92"/>
          <p:cNvSpPr txBox="1">
            <a:spLocks noGrp="1"/>
          </p:cNvSpPr>
          <p:nvPr>
            <p:ph type="body" idx="4294967295"/>
          </p:nvPr>
        </p:nvSpPr>
        <p:spPr>
          <a:xfrm>
            <a:off x="142844" y="2000246"/>
            <a:ext cx="2165175" cy="2857520"/>
          </a:xfrm>
          <a:prstGeom prst="rect">
            <a:avLst/>
          </a:prstGeom>
        </p:spPr>
        <p:txBody>
          <a:bodyPr lIns="91425" tIns="91425" rIns="91425" bIns="91425" anchor="t" anchorCtr="0">
            <a:noAutofit/>
          </a:bodyPr>
          <a:lstStyle/>
          <a:p>
            <a:pPr lvl="0"/>
            <a:r>
              <a:rPr lang="en-US" sz="900" dirty="0" smtClean="0">
                <a:solidFill>
                  <a:schemeClr val="dk2"/>
                </a:solidFill>
              </a:rPr>
              <a:t>A Dynamic young lady After completion  of  her MBA from </a:t>
            </a:r>
            <a:r>
              <a:rPr lang="en-US" sz="900" dirty="0" err="1" smtClean="0">
                <a:solidFill>
                  <a:schemeClr val="dk2"/>
                </a:solidFill>
              </a:rPr>
              <a:t>Kalyani</a:t>
            </a:r>
            <a:r>
              <a:rPr lang="en-US" sz="900" dirty="0" smtClean="0">
                <a:solidFill>
                  <a:schemeClr val="dk2"/>
                </a:solidFill>
              </a:rPr>
              <a:t> University  she has extensive year of experience in Hospitality , Human Resource &amp; employ management . An achiever who is the pivot point  of the  organization, she heads dedicated  and talented team of versatile  sourcing specialists .</a:t>
            </a:r>
            <a:endParaRPr sz="900" dirty="0">
              <a:solidFill>
                <a:schemeClr val="dk2"/>
              </a:solidFill>
            </a:endParaRPr>
          </a:p>
        </p:txBody>
      </p:sp>
      <p:sp>
        <p:nvSpPr>
          <p:cNvPr id="93" name="Shape 93"/>
          <p:cNvSpPr txBox="1">
            <a:spLocks noGrp="1"/>
          </p:cNvSpPr>
          <p:nvPr>
            <p:ph type="title" idx="4294967295"/>
          </p:nvPr>
        </p:nvSpPr>
        <p:spPr>
          <a:xfrm>
            <a:off x="2357422" y="1571618"/>
            <a:ext cx="2022299" cy="357190"/>
          </a:xfrm>
          <a:prstGeom prst="rect">
            <a:avLst/>
          </a:prstGeom>
        </p:spPr>
        <p:txBody>
          <a:bodyPr lIns="91425" tIns="91425" rIns="91425" bIns="91425" anchor="b" anchorCtr="0">
            <a:noAutofit/>
          </a:bodyPr>
          <a:lstStyle/>
          <a:p>
            <a:pPr lvl="0" algn="ctr" rtl="0">
              <a:spcBef>
                <a:spcPts val="0"/>
              </a:spcBef>
              <a:buNone/>
            </a:pPr>
            <a:r>
              <a:rPr lang="en" sz="1800" dirty="0" smtClean="0">
                <a:solidFill>
                  <a:srgbClr val="FF0000"/>
                </a:solidFill>
              </a:rPr>
              <a:t>Sandip Sen</a:t>
            </a:r>
            <a:endParaRPr lang="en" sz="1800" dirty="0">
              <a:solidFill>
                <a:srgbClr val="FF0000"/>
              </a:solidFill>
            </a:endParaRPr>
          </a:p>
        </p:txBody>
      </p:sp>
      <p:sp>
        <p:nvSpPr>
          <p:cNvPr id="94" name="Shape 94"/>
          <p:cNvSpPr txBox="1">
            <a:spLocks noGrp="1"/>
          </p:cNvSpPr>
          <p:nvPr>
            <p:ph type="title" idx="4294967295"/>
          </p:nvPr>
        </p:nvSpPr>
        <p:spPr>
          <a:xfrm>
            <a:off x="4500562" y="1571618"/>
            <a:ext cx="2022299" cy="357190"/>
          </a:xfrm>
          <a:prstGeom prst="rect">
            <a:avLst/>
          </a:prstGeom>
        </p:spPr>
        <p:txBody>
          <a:bodyPr lIns="91425" tIns="91425" rIns="91425" bIns="91425" anchor="b" anchorCtr="0">
            <a:noAutofit/>
          </a:bodyPr>
          <a:lstStyle/>
          <a:p>
            <a:pPr lvl="0" algn="ctr" rtl="0">
              <a:spcBef>
                <a:spcPts val="0"/>
              </a:spcBef>
              <a:buNone/>
            </a:pPr>
            <a:r>
              <a:rPr lang="en" sz="1800" dirty="0" smtClean="0">
                <a:solidFill>
                  <a:srgbClr val="FF0000"/>
                </a:solidFill>
              </a:rPr>
              <a:t>Ranadip Deb</a:t>
            </a:r>
            <a:endParaRPr lang="en" sz="1800" dirty="0">
              <a:solidFill>
                <a:srgbClr val="FF0000"/>
              </a:solidFill>
            </a:endParaRPr>
          </a:p>
        </p:txBody>
      </p:sp>
      <p:sp>
        <p:nvSpPr>
          <p:cNvPr id="95" name="Shape 95"/>
          <p:cNvSpPr txBox="1">
            <a:spLocks noGrp="1"/>
          </p:cNvSpPr>
          <p:nvPr>
            <p:ph type="body" idx="4294967295"/>
          </p:nvPr>
        </p:nvSpPr>
        <p:spPr>
          <a:xfrm>
            <a:off x="2357422" y="2000246"/>
            <a:ext cx="2071703" cy="3143254"/>
          </a:xfrm>
          <a:prstGeom prst="rect">
            <a:avLst/>
          </a:prstGeom>
        </p:spPr>
        <p:txBody>
          <a:bodyPr lIns="91425" tIns="91425" rIns="91425" bIns="91425" anchor="t" anchorCtr="0">
            <a:noAutofit/>
          </a:bodyPr>
          <a:lstStyle/>
          <a:p>
            <a:pPr lvl="0"/>
            <a:r>
              <a:rPr lang="en-IN" sz="900" dirty="0" smtClean="0"/>
              <a:t>Started as Marketing and Sales personnel in 1994 with a reputed FMCG. However, a stereotype job could not satisfy his creative urge. Hence, driven by an ambition to do something unique, in the year 2000 he  started  his journey  by giving a name to his dream “</a:t>
            </a:r>
            <a:r>
              <a:rPr lang="en-IN" sz="900" dirty="0" err="1" smtClean="0"/>
              <a:t>ITeC</a:t>
            </a:r>
            <a:r>
              <a:rPr lang="en-IN" sz="900" dirty="0" smtClean="0"/>
              <a:t>”,  </a:t>
            </a:r>
            <a:r>
              <a:rPr lang="en-IN" sz="900" dirty="0" smtClean="0"/>
              <a:t>by grooming candidates and train them to handle different kinds of profile in various sectors. His role as a recruiter in a world ,where technology had not dominated so widely, brought him to the forefront. Now, he provides temporary and permanent staffing, contract staff and also back-end work.</a:t>
            </a:r>
          </a:p>
          <a:p>
            <a:pPr lvl="0"/>
            <a:endParaRPr sz="1000" dirty="0">
              <a:solidFill>
                <a:schemeClr val="dk2"/>
              </a:solidFill>
            </a:endParaRPr>
          </a:p>
        </p:txBody>
      </p:sp>
      <p:sp>
        <p:nvSpPr>
          <p:cNvPr id="96" name="Shape 96"/>
          <p:cNvSpPr txBox="1">
            <a:spLocks noGrp="1"/>
          </p:cNvSpPr>
          <p:nvPr>
            <p:ph type="body" idx="4294967295"/>
          </p:nvPr>
        </p:nvSpPr>
        <p:spPr>
          <a:xfrm>
            <a:off x="4572000" y="2071684"/>
            <a:ext cx="2022299" cy="3071816"/>
          </a:xfrm>
          <a:prstGeom prst="rect">
            <a:avLst/>
          </a:prstGeom>
        </p:spPr>
        <p:txBody>
          <a:bodyPr lIns="91425" tIns="91425" rIns="91425" bIns="91425" anchor="t" anchorCtr="0">
            <a:noAutofit/>
          </a:bodyPr>
          <a:lstStyle/>
          <a:p>
            <a:r>
              <a:rPr lang="en-IN" sz="900" dirty="0" smtClean="0"/>
              <a:t>After his completion of MBA, he has worked for 16 years in Talent Acquisition across Industry Pan India  </a:t>
            </a:r>
          </a:p>
          <a:p>
            <a:r>
              <a:rPr lang="en-IN" sz="900" dirty="0" smtClean="0"/>
              <a:t>He has worked with leading IT/ Telecom organization and now has joined hands with ITeC with an objective to  take </a:t>
            </a:r>
            <a:r>
              <a:rPr lang="en-IN" sz="900" b="1" dirty="0" smtClean="0"/>
              <a:t>ITeC</a:t>
            </a:r>
            <a:r>
              <a:rPr lang="en-IN" sz="900" dirty="0" smtClean="0"/>
              <a:t> to new heights. He is young, ambitious and enterprising . Above all he is extremely energetic and ready to devote himself totally to the  service of ITeC. His experience with corporate industry will be an edge to ITec</a:t>
            </a:r>
          </a:p>
          <a:p>
            <a:pPr lvl="0" rtl="0">
              <a:spcBef>
                <a:spcPts val="0"/>
              </a:spcBef>
              <a:buNone/>
            </a:pPr>
            <a:endParaRPr sz="900" dirty="0">
              <a:solidFill>
                <a:schemeClr val="dk2"/>
              </a:solidFill>
            </a:endParaRPr>
          </a:p>
        </p:txBody>
      </p:sp>
      <p:sp>
        <p:nvSpPr>
          <p:cNvPr id="98" name="Shape 98"/>
          <p:cNvSpPr txBox="1">
            <a:spLocks noGrp="1"/>
          </p:cNvSpPr>
          <p:nvPr>
            <p:ph type="title" idx="4294967295"/>
          </p:nvPr>
        </p:nvSpPr>
        <p:spPr>
          <a:xfrm>
            <a:off x="6643702" y="1571618"/>
            <a:ext cx="1928826" cy="357190"/>
          </a:xfrm>
          <a:prstGeom prst="rect">
            <a:avLst/>
          </a:prstGeom>
        </p:spPr>
        <p:txBody>
          <a:bodyPr lIns="91425" tIns="91425" rIns="91425" bIns="91425" anchor="b" anchorCtr="0">
            <a:noAutofit/>
          </a:bodyPr>
          <a:lstStyle/>
          <a:p>
            <a:pPr lvl="0" algn="ctr" rtl="0">
              <a:spcBef>
                <a:spcPts val="0"/>
              </a:spcBef>
              <a:buNone/>
            </a:pPr>
            <a:r>
              <a:rPr lang="en" sz="1800" dirty="0" smtClean="0">
                <a:solidFill>
                  <a:srgbClr val="FF0000"/>
                </a:solidFill>
              </a:rPr>
              <a:t>Satyaki Biswas</a:t>
            </a:r>
            <a:endParaRPr lang="en" sz="1800" dirty="0">
              <a:solidFill>
                <a:srgbClr val="FF0000"/>
              </a:solidFill>
            </a:endParaRPr>
          </a:p>
        </p:txBody>
      </p:sp>
      <p:sp>
        <p:nvSpPr>
          <p:cNvPr id="99" name="Shape 99"/>
          <p:cNvSpPr txBox="1">
            <a:spLocks noGrp="1"/>
          </p:cNvSpPr>
          <p:nvPr>
            <p:ph type="body" idx="4294967295"/>
          </p:nvPr>
        </p:nvSpPr>
        <p:spPr>
          <a:xfrm>
            <a:off x="6715140" y="2071684"/>
            <a:ext cx="2214578" cy="3071816"/>
          </a:xfrm>
          <a:prstGeom prst="rect">
            <a:avLst/>
          </a:prstGeom>
        </p:spPr>
        <p:txBody>
          <a:bodyPr lIns="91425" tIns="91425" rIns="91425" bIns="91425" anchor="t" anchorCtr="0">
            <a:noAutofit/>
          </a:bodyPr>
          <a:lstStyle/>
          <a:p>
            <a:r>
              <a:rPr lang="en-IN" sz="900" dirty="0" smtClean="0"/>
              <a:t>Has a technical background with a bachelor’s degree in </a:t>
            </a:r>
            <a:r>
              <a:rPr lang="en-IN" sz="900" b="1" dirty="0" smtClean="0"/>
              <a:t>Mechanical Engineering</a:t>
            </a:r>
            <a:r>
              <a:rPr lang="en-IN" sz="900" dirty="0" smtClean="0"/>
              <a:t> from Jadavpur University. Has around total thirty three years experience, out of which nine years in heavy engineering manufacture and rest in industrial projects. Had a number of prestigious industrial projects under his belt as a senior project manager. Worked in one of the largest Indian conglomerate in senior management cadre. A task master and a deadline oriented person - his overall acquaintance with different management policies over the years for business growth has helped giving shape to different start-ups.</a:t>
            </a:r>
            <a:r>
              <a:rPr lang="en-IN" sz="900" b="1" dirty="0" smtClean="0"/>
              <a:t> ITeC </a:t>
            </a:r>
            <a:r>
              <a:rPr lang="en-IN" sz="900" dirty="0" smtClean="0"/>
              <a:t>is one such endeavour with which he is deeply rooted. </a:t>
            </a:r>
          </a:p>
          <a:p>
            <a:pPr lvl="0" rtl="0">
              <a:spcBef>
                <a:spcPts val="0"/>
              </a:spcBef>
              <a:buNone/>
            </a:pPr>
            <a:endParaRPr sz="900" dirty="0">
              <a:solidFill>
                <a:schemeClr val="dk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spcAft>
                <a:spcPts val="400"/>
              </a:spcAft>
              <a:buNone/>
            </a:pPr>
            <a:r>
              <a:rPr lang="en"/>
              <a:t>Milestones</a:t>
            </a:r>
            <a:r>
              <a:rPr lang="en" sz="1400"/>
              <a:t> </a:t>
            </a:r>
            <a:r>
              <a:rPr lang="en" sz="1400" i="1"/>
              <a:t> </a:t>
            </a:r>
          </a:p>
          <a:p>
            <a:pPr lvl="0" rtl="0">
              <a:spcBef>
                <a:spcPts val="0"/>
              </a:spcBef>
              <a:spcAft>
                <a:spcPts val="400"/>
              </a:spcAft>
              <a:buNone/>
            </a:pPr>
            <a:endParaRPr sz="1600" i="1"/>
          </a:p>
        </p:txBody>
      </p:sp>
      <p:cxnSp>
        <p:nvCxnSpPr>
          <p:cNvPr id="105" name="Shape 105"/>
          <p:cNvCxnSpPr/>
          <p:nvPr/>
        </p:nvCxnSpPr>
        <p:spPr>
          <a:xfrm rot="10800000">
            <a:off x="680050" y="2152464"/>
            <a:ext cx="0" cy="837900"/>
          </a:xfrm>
          <a:prstGeom prst="straightConnector1">
            <a:avLst/>
          </a:prstGeom>
          <a:noFill/>
          <a:ln w="9525" cap="flat" cmpd="sng">
            <a:solidFill>
              <a:schemeClr val="dk2"/>
            </a:solidFill>
            <a:prstDash val="solid"/>
            <a:round/>
            <a:headEnd type="none" w="lg" len="lg"/>
            <a:tailEnd type="oval" w="lg" len="lg"/>
          </a:ln>
        </p:spPr>
      </p:cxnSp>
      <p:sp>
        <p:nvSpPr>
          <p:cNvPr id="106" name="Shape 106"/>
          <p:cNvSpPr txBox="1">
            <a:spLocks noGrp="1"/>
          </p:cNvSpPr>
          <p:nvPr>
            <p:ph type="title"/>
          </p:nvPr>
        </p:nvSpPr>
        <p:spPr>
          <a:xfrm>
            <a:off x="642910" y="1785932"/>
            <a:ext cx="1814100" cy="392100"/>
          </a:xfrm>
          <a:prstGeom prst="rect">
            <a:avLst/>
          </a:prstGeom>
        </p:spPr>
        <p:txBody>
          <a:bodyPr lIns="91425" tIns="91425" rIns="91425" bIns="91425" anchor="ctr" anchorCtr="0">
            <a:noAutofit/>
          </a:bodyPr>
          <a:lstStyle/>
          <a:p>
            <a:pPr lvl="0" rtl="0">
              <a:spcBef>
                <a:spcPts val="0"/>
              </a:spcBef>
              <a:buNone/>
            </a:pPr>
            <a:r>
              <a:rPr lang="en" sz="1400" dirty="0" smtClean="0">
                <a:solidFill>
                  <a:schemeClr val="dk1"/>
                </a:solidFill>
              </a:rPr>
              <a:t>April </a:t>
            </a:r>
            <a:r>
              <a:rPr lang="en" sz="1400" dirty="0">
                <a:solidFill>
                  <a:schemeClr val="dk1"/>
                </a:solidFill>
              </a:rPr>
              <a:t>2000</a:t>
            </a:r>
          </a:p>
        </p:txBody>
      </p:sp>
      <p:cxnSp>
        <p:nvCxnSpPr>
          <p:cNvPr id="107" name="Shape 107"/>
          <p:cNvCxnSpPr/>
          <p:nvPr/>
        </p:nvCxnSpPr>
        <p:spPr>
          <a:xfrm>
            <a:off x="2114150" y="3375004"/>
            <a:ext cx="0" cy="837900"/>
          </a:xfrm>
          <a:prstGeom prst="straightConnector1">
            <a:avLst/>
          </a:prstGeom>
          <a:noFill/>
          <a:ln w="9525" cap="flat" cmpd="sng">
            <a:solidFill>
              <a:schemeClr val="dk2"/>
            </a:solidFill>
            <a:prstDash val="solid"/>
            <a:round/>
            <a:headEnd type="none" w="lg" len="lg"/>
            <a:tailEnd type="oval" w="lg" len="lg"/>
          </a:ln>
        </p:spPr>
      </p:cxnSp>
      <p:sp>
        <p:nvSpPr>
          <p:cNvPr id="108" name="Shape 108"/>
          <p:cNvSpPr txBox="1">
            <a:spLocks noGrp="1"/>
          </p:cNvSpPr>
          <p:nvPr>
            <p:ph type="title"/>
          </p:nvPr>
        </p:nvSpPr>
        <p:spPr>
          <a:xfrm>
            <a:off x="2143108" y="3429006"/>
            <a:ext cx="1814100" cy="392100"/>
          </a:xfrm>
          <a:prstGeom prst="rect">
            <a:avLst/>
          </a:prstGeom>
        </p:spPr>
        <p:txBody>
          <a:bodyPr lIns="91425" tIns="91425" rIns="91425" bIns="91425" anchor="ctr" anchorCtr="0">
            <a:noAutofit/>
          </a:bodyPr>
          <a:lstStyle/>
          <a:p>
            <a:pPr lvl="0" rtl="0">
              <a:spcBef>
                <a:spcPts val="0"/>
              </a:spcBef>
              <a:buNone/>
            </a:pPr>
            <a:r>
              <a:rPr lang="en" sz="1000" dirty="0">
                <a:solidFill>
                  <a:schemeClr val="dk1"/>
                </a:solidFill>
              </a:rPr>
              <a:t>March </a:t>
            </a:r>
            <a:r>
              <a:rPr lang="en" sz="1000" dirty="0" smtClean="0">
                <a:solidFill>
                  <a:schemeClr val="dk1"/>
                </a:solidFill>
              </a:rPr>
              <a:t>2010</a:t>
            </a:r>
            <a:endParaRPr lang="en" sz="1000" dirty="0">
              <a:solidFill>
                <a:schemeClr val="dk1"/>
              </a:solidFill>
            </a:endParaRPr>
          </a:p>
        </p:txBody>
      </p:sp>
      <p:sp>
        <p:nvSpPr>
          <p:cNvPr id="109" name="Shape 109"/>
          <p:cNvSpPr txBox="1">
            <a:spLocks noGrp="1"/>
          </p:cNvSpPr>
          <p:nvPr>
            <p:ph type="body" idx="1"/>
          </p:nvPr>
        </p:nvSpPr>
        <p:spPr>
          <a:xfrm>
            <a:off x="2214546" y="3714758"/>
            <a:ext cx="1814100" cy="1071570"/>
          </a:xfrm>
          <a:prstGeom prst="rect">
            <a:avLst/>
          </a:prstGeom>
        </p:spPr>
        <p:txBody>
          <a:bodyPr lIns="91425" tIns="91425" rIns="91425" bIns="91425" anchor="t" anchorCtr="0">
            <a:noAutofit/>
          </a:bodyPr>
          <a:lstStyle/>
          <a:p>
            <a:pPr lvl="0" rtl="0">
              <a:spcBef>
                <a:spcPts val="0"/>
              </a:spcBef>
              <a:buNone/>
            </a:pPr>
            <a:r>
              <a:rPr lang="en" sz="900" dirty="0" smtClean="0">
                <a:solidFill>
                  <a:schemeClr val="dk2"/>
                </a:solidFill>
              </a:rPr>
              <a:t>Managed to build a huge database and became a preferred recruitment partner for Nestle ,Cadbury ,Godrej ,Perfetti ,Colgate,Tata Consumer to name a few of the clients</a:t>
            </a:r>
            <a:endParaRPr lang="en" sz="900" dirty="0">
              <a:solidFill>
                <a:schemeClr val="dk2"/>
              </a:solidFill>
            </a:endParaRPr>
          </a:p>
        </p:txBody>
      </p:sp>
      <p:cxnSp>
        <p:nvCxnSpPr>
          <p:cNvPr id="110" name="Shape 110"/>
          <p:cNvCxnSpPr/>
          <p:nvPr/>
        </p:nvCxnSpPr>
        <p:spPr>
          <a:xfrm rot="10800000">
            <a:off x="4232825" y="2145364"/>
            <a:ext cx="0" cy="837900"/>
          </a:xfrm>
          <a:prstGeom prst="straightConnector1">
            <a:avLst/>
          </a:prstGeom>
          <a:noFill/>
          <a:ln w="9525" cap="flat" cmpd="sng">
            <a:solidFill>
              <a:schemeClr val="dk2"/>
            </a:solidFill>
            <a:prstDash val="solid"/>
            <a:round/>
            <a:headEnd type="none" w="lg" len="lg"/>
            <a:tailEnd type="oval" w="lg" len="lg"/>
          </a:ln>
        </p:spPr>
      </p:cxnSp>
      <p:sp>
        <p:nvSpPr>
          <p:cNvPr id="111" name="Shape 111"/>
          <p:cNvSpPr txBox="1">
            <a:spLocks noGrp="1"/>
          </p:cNvSpPr>
          <p:nvPr>
            <p:ph type="title"/>
          </p:nvPr>
        </p:nvSpPr>
        <p:spPr>
          <a:xfrm>
            <a:off x="4279886" y="1928809"/>
            <a:ext cx="1863749" cy="500066"/>
          </a:xfrm>
          <a:prstGeom prst="rect">
            <a:avLst/>
          </a:prstGeom>
        </p:spPr>
        <p:txBody>
          <a:bodyPr lIns="91425" tIns="91425" rIns="91425" bIns="91425" anchor="ctr" anchorCtr="0">
            <a:noAutofit/>
          </a:bodyPr>
          <a:lstStyle/>
          <a:p>
            <a:pPr lvl="0" rtl="0">
              <a:spcBef>
                <a:spcPts val="0"/>
              </a:spcBef>
              <a:buNone/>
            </a:pPr>
            <a:r>
              <a:rPr lang="en" sz="1400" dirty="0" smtClean="0">
                <a:solidFill>
                  <a:schemeClr val="dk1"/>
                </a:solidFill>
              </a:rPr>
              <a:t/>
            </a:r>
            <a:br>
              <a:rPr lang="en" sz="1400" dirty="0" smtClean="0">
                <a:solidFill>
                  <a:schemeClr val="dk1"/>
                </a:solidFill>
              </a:rPr>
            </a:br>
            <a:r>
              <a:rPr lang="en" sz="1400" dirty="0" smtClean="0">
                <a:solidFill>
                  <a:schemeClr val="dk1"/>
                </a:solidFill>
              </a:rPr>
              <a:t>June 2003</a:t>
            </a:r>
            <a:r>
              <a:rPr lang="en" sz="1800" dirty="0" smtClean="0">
                <a:solidFill>
                  <a:schemeClr val="dk1"/>
                </a:solidFill>
              </a:rPr>
              <a:t/>
            </a:r>
            <a:br>
              <a:rPr lang="en" sz="1800" dirty="0" smtClean="0">
                <a:solidFill>
                  <a:schemeClr val="dk1"/>
                </a:solidFill>
              </a:rPr>
            </a:br>
            <a:r>
              <a:rPr lang="en" sz="900" dirty="0" smtClean="0">
                <a:solidFill>
                  <a:schemeClr val="dk2"/>
                </a:solidFill>
              </a:rPr>
              <a:t>Started permanent staffing with IT/ITES industry  and then  moved to FMCG &amp; Manufacturing industry with 3 member team to serve kolkata region </a:t>
            </a:r>
            <a:endParaRPr lang="en" sz="900" dirty="0">
              <a:solidFill>
                <a:schemeClr val="dk2"/>
              </a:solidFill>
            </a:endParaRPr>
          </a:p>
        </p:txBody>
      </p:sp>
      <p:sp>
        <p:nvSpPr>
          <p:cNvPr id="112" name="Shape 112"/>
          <p:cNvSpPr txBox="1">
            <a:spLocks noGrp="1"/>
          </p:cNvSpPr>
          <p:nvPr>
            <p:ph type="body" idx="1"/>
          </p:nvPr>
        </p:nvSpPr>
        <p:spPr>
          <a:xfrm>
            <a:off x="785786" y="2143122"/>
            <a:ext cx="2143139" cy="642942"/>
          </a:xfrm>
          <a:prstGeom prst="rect">
            <a:avLst/>
          </a:prstGeom>
        </p:spPr>
        <p:txBody>
          <a:bodyPr lIns="91425" tIns="91425" rIns="91425" bIns="91425" anchor="t" anchorCtr="0">
            <a:noAutofit/>
          </a:bodyPr>
          <a:lstStyle/>
          <a:p>
            <a:pPr lvl="0" rtl="0">
              <a:spcBef>
                <a:spcPts val="0"/>
              </a:spcBef>
              <a:buNone/>
            </a:pPr>
            <a:r>
              <a:rPr lang="en" sz="900" dirty="0">
                <a:solidFill>
                  <a:schemeClr val="dk2"/>
                </a:solidFill>
              </a:rPr>
              <a:t>ITeC started with 1 member </a:t>
            </a:r>
            <a:r>
              <a:rPr lang="en" sz="900" dirty="0" smtClean="0">
                <a:solidFill>
                  <a:schemeClr val="dk2"/>
                </a:solidFill>
              </a:rPr>
              <a:t>team to provide  training to candidates &amp; provide opportunity for employment</a:t>
            </a:r>
            <a:endParaRPr lang="en" sz="900" dirty="0">
              <a:solidFill>
                <a:schemeClr val="dk2"/>
              </a:solidFill>
            </a:endParaRPr>
          </a:p>
        </p:txBody>
      </p:sp>
      <p:cxnSp>
        <p:nvCxnSpPr>
          <p:cNvPr id="113" name="Shape 113"/>
          <p:cNvCxnSpPr/>
          <p:nvPr/>
        </p:nvCxnSpPr>
        <p:spPr>
          <a:xfrm>
            <a:off x="4728875" y="3426320"/>
            <a:ext cx="0" cy="837900"/>
          </a:xfrm>
          <a:prstGeom prst="straightConnector1">
            <a:avLst/>
          </a:prstGeom>
          <a:noFill/>
          <a:ln w="9525" cap="flat" cmpd="sng">
            <a:solidFill>
              <a:schemeClr val="dk2"/>
            </a:solidFill>
            <a:prstDash val="solid"/>
            <a:round/>
            <a:headEnd type="none" w="lg" len="lg"/>
            <a:tailEnd type="oval" w="lg" len="lg"/>
          </a:ln>
        </p:spPr>
      </p:cxnSp>
      <p:sp>
        <p:nvSpPr>
          <p:cNvPr id="114" name="Shape 114"/>
          <p:cNvSpPr txBox="1">
            <a:spLocks noGrp="1"/>
          </p:cNvSpPr>
          <p:nvPr>
            <p:ph type="title"/>
          </p:nvPr>
        </p:nvSpPr>
        <p:spPr>
          <a:xfrm>
            <a:off x="4786314" y="3429006"/>
            <a:ext cx="1814100" cy="214314"/>
          </a:xfrm>
          <a:prstGeom prst="rect">
            <a:avLst/>
          </a:prstGeom>
        </p:spPr>
        <p:txBody>
          <a:bodyPr lIns="91425" tIns="91425" rIns="91425" bIns="91425" anchor="ctr" anchorCtr="0">
            <a:noAutofit/>
          </a:bodyPr>
          <a:lstStyle/>
          <a:p>
            <a:r>
              <a:rPr lang="en" sz="1200" dirty="0">
                <a:solidFill>
                  <a:schemeClr val="dk1"/>
                </a:solidFill>
              </a:rPr>
              <a:t>June 2016</a:t>
            </a:r>
          </a:p>
        </p:txBody>
      </p:sp>
      <p:sp>
        <p:nvSpPr>
          <p:cNvPr id="115" name="Shape 115"/>
          <p:cNvSpPr txBox="1">
            <a:spLocks noGrp="1"/>
          </p:cNvSpPr>
          <p:nvPr>
            <p:ph type="body" idx="1"/>
          </p:nvPr>
        </p:nvSpPr>
        <p:spPr>
          <a:xfrm>
            <a:off x="4857752" y="3643320"/>
            <a:ext cx="2857520" cy="1500180"/>
          </a:xfrm>
          <a:prstGeom prst="rect">
            <a:avLst/>
          </a:prstGeom>
        </p:spPr>
        <p:txBody>
          <a:bodyPr lIns="91425" tIns="91425" rIns="91425" bIns="91425" anchor="t" anchorCtr="0">
            <a:noAutofit/>
          </a:bodyPr>
          <a:lstStyle/>
          <a:p>
            <a:pPr lvl="0" rtl="0">
              <a:spcBef>
                <a:spcPts val="0"/>
              </a:spcBef>
              <a:buNone/>
            </a:pPr>
            <a:r>
              <a:rPr lang="en-IN" sz="900" dirty="0" smtClean="0">
                <a:solidFill>
                  <a:schemeClr val="dk2"/>
                </a:solidFill>
              </a:rPr>
              <a:t>T</a:t>
            </a:r>
            <a:r>
              <a:rPr lang="en" sz="900" dirty="0" smtClean="0">
                <a:solidFill>
                  <a:schemeClr val="dk2"/>
                </a:solidFill>
              </a:rPr>
              <a:t>urning point for ITeC as it wanted to expand &amp; serve more industries &amp; looking  to build offices across India..</a:t>
            </a:r>
          </a:p>
          <a:p>
            <a:pPr lvl="0" rtl="0">
              <a:spcBef>
                <a:spcPts val="0"/>
              </a:spcBef>
              <a:buNone/>
            </a:pPr>
            <a:r>
              <a:rPr lang="en" sz="1200" dirty="0" smtClean="0">
                <a:solidFill>
                  <a:schemeClr val="dk2"/>
                </a:solidFill>
              </a:rPr>
              <a:t>  </a:t>
            </a:r>
            <a:endParaRPr lang="en" sz="1200" dirty="0">
              <a:solidFill>
                <a:schemeClr val="dk2"/>
              </a:solidFill>
            </a:endParaRPr>
          </a:p>
        </p:txBody>
      </p:sp>
      <p:cxnSp>
        <p:nvCxnSpPr>
          <p:cNvPr id="116" name="Shape 116"/>
          <p:cNvCxnSpPr/>
          <p:nvPr/>
        </p:nvCxnSpPr>
        <p:spPr>
          <a:xfrm rot="10800000">
            <a:off x="7080781" y="2145364"/>
            <a:ext cx="0" cy="837900"/>
          </a:xfrm>
          <a:prstGeom prst="straightConnector1">
            <a:avLst/>
          </a:prstGeom>
          <a:noFill/>
          <a:ln w="9525" cap="flat" cmpd="sng">
            <a:solidFill>
              <a:schemeClr val="dk2"/>
            </a:solidFill>
            <a:prstDash val="solid"/>
            <a:round/>
            <a:headEnd type="none" w="lg" len="lg"/>
            <a:tailEnd type="oval" w="lg" len="lg"/>
          </a:ln>
        </p:spPr>
      </p:cxnSp>
      <p:sp>
        <p:nvSpPr>
          <p:cNvPr id="117" name="Shape 117"/>
          <p:cNvSpPr txBox="1">
            <a:spLocks noGrp="1"/>
          </p:cNvSpPr>
          <p:nvPr>
            <p:ph type="title"/>
          </p:nvPr>
        </p:nvSpPr>
        <p:spPr>
          <a:xfrm>
            <a:off x="7143768" y="1857370"/>
            <a:ext cx="1814100" cy="392100"/>
          </a:xfrm>
          <a:prstGeom prst="rect">
            <a:avLst/>
          </a:prstGeom>
        </p:spPr>
        <p:txBody>
          <a:bodyPr lIns="91425" tIns="91425" rIns="91425" bIns="91425" anchor="ctr" anchorCtr="0">
            <a:noAutofit/>
          </a:bodyPr>
          <a:lstStyle/>
          <a:p>
            <a:pPr lvl="0" rtl="0">
              <a:spcBef>
                <a:spcPts val="0"/>
              </a:spcBef>
              <a:buNone/>
            </a:pPr>
            <a:r>
              <a:rPr lang="en" sz="1400" dirty="0">
                <a:solidFill>
                  <a:schemeClr val="dk1"/>
                </a:solidFill>
              </a:rPr>
              <a:t>October </a:t>
            </a:r>
            <a:r>
              <a:rPr lang="en" sz="1400" dirty="0" smtClean="0">
                <a:solidFill>
                  <a:schemeClr val="dk1"/>
                </a:solidFill>
              </a:rPr>
              <a:t>2006</a:t>
            </a:r>
            <a:endParaRPr lang="en" sz="1400" dirty="0">
              <a:solidFill>
                <a:schemeClr val="dk1"/>
              </a:solidFill>
            </a:endParaRPr>
          </a:p>
        </p:txBody>
      </p:sp>
      <p:sp>
        <p:nvSpPr>
          <p:cNvPr id="118" name="Shape 118"/>
          <p:cNvSpPr txBox="1">
            <a:spLocks noGrp="1"/>
          </p:cNvSpPr>
          <p:nvPr>
            <p:ph type="body" idx="1"/>
          </p:nvPr>
        </p:nvSpPr>
        <p:spPr>
          <a:xfrm>
            <a:off x="7143768" y="2214560"/>
            <a:ext cx="1814100" cy="578700"/>
          </a:xfrm>
          <a:prstGeom prst="rect">
            <a:avLst/>
          </a:prstGeom>
        </p:spPr>
        <p:txBody>
          <a:bodyPr lIns="91425" tIns="91425" rIns="91425" bIns="91425" anchor="t" anchorCtr="0">
            <a:noAutofit/>
          </a:bodyPr>
          <a:lstStyle/>
          <a:p>
            <a:pPr lvl="0" rtl="0">
              <a:spcBef>
                <a:spcPts val="0"/>
              </a:spcBef>
              <a:buNone/>
            </a:pPr>
            <a:r>
              <a:rPr lang="en-US" sz="900" dirty="0" smtClean="0">
                <a:solidFill>
                  <a:schemeClr val="dk2"/>
                </a:solidFill>
              </a:rPr>
              <a:t>Started PAN india operations from kolkata office  .Team members increased to 10 people</a:t>
            </a:r>
            <a:endParaRPr lang="en" sz="900" dirty="0">
              <a:solidFill>
                <a:schemeClr val="dk2"/>
              </a:solidFill>
            </a:endParaRPr>
          </a:p>
        </p:txBody>
      </p:sp>
      <p:graphicFrame>
        <p:nvGraphicFramePr>
          <p:cNvPr id="119" name="Shape 119"/>
          <p:cNvGraphicFramePr/>
          <p:nvPr/>
        </p:nvGraphicFramePr>
        <p:xfrm>
          <a:off x="323100" y="2983264"/>
          <a:ext cx="8522700" cy="396210"/>
        </p:xfrm>
        <a:graphic>
          <a:graphicData uri="http://schemas.openxmlformats.org/drawingml/2006/table">
            <a:tbl>
              <a:tblPr>
                <a:noFill/>
                <a:tableStyleId>{76C6B69C-7C02-48A5-B899-844289EF746A}</a:tableStyleId>
              </a:tblPr>
              <a:tblGrid>
                <a:gridCol w="710225"/>
                <a:gridCol w="710225"/>
                <a:gridCol w="710225"/>
                <a:gridCol w="710225"/>
                <a:gridCol w="710225"/>
                <a:gridCol w="710225"/>
                <a:gridCol w="710225"/>
                <a:gridCol w="710225"/>
                <a:gridCol w="710225"/>
                <a:gridCol w="710225"/>
                <a:gridCol w="710225"/>
                <a:gridCol w="710225"/>
              </a:tblGrid>
              <a:tr h="381000">
                <a:tc>
                  <a:txBody>
                    <a:bodyPr/>
                    <a:lstStyle/>
                    <a:p>
                      <a:pPr lvl="0" algn="ctr" rtl="0">
                        <a:spcBef>
                          <a:spcPts val="0"/>
                        </a:spcBef>
                        <a:buNone/>
                      </a:pPr>
                      <a:r>
                        <a:rPr lang="en" dirty="0">
                          <a:solidFill>
                            <a:srgbClr val="FFFFFF"/>
                          </a:solidFill>
                        </a:rPr>
                        <a:t>Jan</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dirty="0">
                          <a:solidFill>
                            <a:srgbClr val="FFFFFF"/>
                          </a:solidFill>
                        </a:rPr>
                        <a:t>Feb</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Mar</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Apr</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May</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Jun</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Jul</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Aug</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Sept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Oct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Nov</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dirty="0">
                          <a:solidFill>
                            <a:srgbClr val="FFFFFF"/>
                          </a:solidFill>
                        </a:rPr>
                        <a:t>Dec</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dirty="0"/>
              <a:t>Our </a:t>
            </a:r>
            <a:r>
              <a:rPr lang="en" dirty="0" smtClean="0"/>
              <a:t>Services &amp; Roadmap</a:t>
            </a:r>
            <a:endParaRPr lang="en" dirty="0"/>
          </a:p>
        </p:txBody>
      </p:sp>
      <p:cxnSp>
        <p:nvCxnSpPr>
          <p:cNvPr id="125" name="Shape 125"/>
          <p:cNvCxnSpPr/>
          <p:nvPr/>
        </p:nvCxnSpPr>
        <p:spPr>
          <a:xfrm>
            <a:off x="929037" y="2507950"/>
            <a:ext cx="0" cy="1038599"/>
          </a:xfrm>
          <a:prstGeom prst="straightConnector1">
            <a:avLst/>
          </a:prstGeom>
          <a:noFill/>
          <a:ln w="9525" cap="flat" cmpd="sng">
            <a:solidFill>
              <a:srgbClr val="B7B7B7"/>
            </a:solidFill>
            <a:prstDash val="solid"/>
            <a:round/>
            <a:headEnd type="none" w="lg" len="lg"/>
            <a:tailEnd type="none" w="lg" len="lg"/>
          </a:ln>
        </p:spPr>
      </p:cxnSp>
      <p:sp>
        <p:nvSpPr>
          <p:cNvPr id="126" name="Shape 126"/>
          <p:cNvSpPr txBox="1">
            <a:spLocks noGrp="1"/>
          </p:cNvSpPr>
          <p:nvPr>
            <p:ph type="title"/>
          </p:nvPr>
        </p:nvSpPr>
        <p:spPr>
          <a:xfrm>
            <a:off x="976112" y="2384686"/>
            <a:ext cx="1814100" cy="392100"/>
          </a:xfrm>
          <a:prstGeom prst="rect">
            <a:avLst/>
          </a:prstGeom>
        </p:spPr>
        <p:txBody>
          <a:bodyPr lIns="91425" tIns="91425" rIns="91425" bIns="91425" anchor="ctr" anchorCtr="0">
            <a:noAutofit/>
          </a:bodyPr>
          <a:lstStyle/>
          <a:p>
            <a:pPr lvl="0" rtl="0">
              <a:spcBef>
                <a:spcPts val="0"/>
              </a:spcBef>
              <a:buNone/>
            </a:pPr>
            <a:r>
              <a:rPr lang="en" sz="1700">
                <a:solidFill>
                  <a:schemeClr val="dk1"/>
                </a:solidFill>
              </a:rPr>
              <a:t>Existing</a:t>
            </a:r>
          </a:p>
        </p:txBody>
      </p:sp>
      <p:sp>
        <p:nvSpPr>
          <p:cNvPr id="127" name="Shape 127"/>
          <p:cNvSpPr txBox="1">
            <a:spLocks noGrp="1"/>
          </p:cNvSpPr>
          <p:nvPr>
            <p:ph type="body" idx="1"/>
          </p:nvPr>
        </p:nvSpPr>
        <p:spPr>
          <a:xfrm>
            <a:off x="976112" y="2674712"/>
            <a:ext cx="1814100" cy="578700"/>
          </a:xfrm>
          <a:prstGeom prst="rect">
            <a:avLst/>
          </a:prstGeom>
        </p:spPr>
        <p:txBody>
          <a:bodyPr lIns="91425" tIns="91425" rIns="91425" bIns="91425" anchor="t" anchorCtr="0">
            <a:noAutofit/>
          </a:bodyPr>
          <a:lstStyle/>
          <a:p>
            <a:pPr lvl="0" rtl="0">
              <a:spcBef>
                <a:spcPts val="0"/>
              </a:spcBef>
              <a:buNone/>
            </a:pPr>
            <a:r>
              <a:rPr lang="en" sz="1200" dirty="0">
                <a:solidFill>
                  <a:schemeClr val="dk2"/>
                </a:solidFill>
              </a:rPr>
              <a:t>Permanent Staffing Solution</a:t>
            </a:r>
          </a:p>
        </p:txBody>
      </p:sp>
      <p:cxnSp>
        <p:nvCxnSpPr>
          <p:cNvPr id="128" name="Shape 128"/>
          <p:cNvCxnSpPr/>
          <p:nvPr/>
        </p:nvCxnSpPr>
        <p:spPr>
          <a:xfrm>
            <a:off x="3395737" y="2355550"/>
            <a:ext cx="0" cy="1038599"/>
          </a:xfrm>
          <a:prstGeom prst="straightConnector1">
            <a:avLst/>
          </a:prstGeom>
          <a:noFill/>
          <a:ln w="9525" cap="flat" cmpd="sng">
            <a:solidFill>
              <a:srgbClr val="B7B7B7"/>
            </a:solidFill>
            <a:prstDash val="solid"/>
            <a:round/>
            <a:headEnd type="none" w="lg" len="lg"/>
            <a:tailEnd type="none" w="lg" len="lg"/>
          </a:ln>
        </p:spPr>
      </p:cxnSp>
      <p:sp>
        <p:nvSpPr>
          <p:cNvPr id="129" name="Shape 129"/>
          <p:cNvSpPr txBox="1">
            <a:spLocks noGrp="1"/>
          </p:cNvSpPr>
          <p:nvPr>
            <p:ph type="title"/>
          </p:nvPr>
        </p:nvSpPr>
        <p:spPr>
          <a:xfrm>
            <a:off x="3442812" y="2241075"/>
            <a:ext cx="1814100" cy="392100"/>
          </a:xfrm>
          <a:prstGeom prst="rect">
            <a:avLst/>
          </a:prstGeom>
        </p:spPr>
        <p:txBody>
          <a:bodyPr lIns="91425" tIns="91425" rIns="91425" bIns="91425" anchor="ctr" anchorCtr="0">
            <a:noAutofit/>
          </a:bodyPr>
          <a:lstStyle/>
          <a:p>
            <a:pPr lvl="0" rtl="0">
              <a:spcBef>
                <a:spcPts val="0"/>
              </a:spcBef>
              <a:buNone/>
            </a:pPr>
            <a:r>
              <a:rPr lang="en" sz="1700">
                <a:solidFill>
                  <a:schemeClr val="dk1"/>
                </a:solidFill>
              </a:rPr>
              <a:t>Soon to start</a:t>
            </a:r>
          </a:p>
        </p:txBody>
      </p:sp>
      <p:sp>
        <p:nvSpPr>
          <p:cNvPr id="130" name="Shape 130"/>
          <p:cNvSpPr txBox="1">
            <a:spLocks noGrp="1"/>
          </p:cNvSpPr>
          <p:nvPr>
            <p:ph type="body" idx="1"/>
          </p:nvPr>
        </p:nvSpPr>
        <p:spPr>
          <a:xfrm>
            <a:off x="3442812" y="2531101"/>
            <a:ext cx="1814100" cy="578700"/>
          </a:xfrm>
          <a:prstGeom prst="rect">
            <a:avLst/>
          </a:prstGeom>
        </p:spPr>
        <p:txBody>
          <a:bodyPr lIns="91425" tIns="91425" rIns="91425" bIns="91425" anchor="t" anchorCtr="0">
            <a:noAutofit/>
          </a:bodyPr>
          <a:lstStyle/>
          <a:p>
            <a:pPr lvl="0" rtl="0">
              <a:spcBef>
                <a:spcPts val="0"/>
              </a:spcBef>
              <a:buNone/>
            </a:pPr>
            <a:r>
              <a:rPr lang="en" sz="1200">
                <a:solidFill>
                  <a:schemeClr val="dk2"/>
                </a:solidFill>
              </a:rPr>
              <a:t>Temporary Manpower Services </a:t>
            </a:r>
          </a:p>
        </p:txBody>
      </p:sp>
      <p:cxnSp>
        <p:nvCxnSpPr>
          <p:cNvPr id="131" name="Shape 131"/>
          <p:cNvCxnSpPr/>
          <p:nvPr/>
        </p:nvCxnSpPr>
        <p:spPr>
          <a:xfrm>
            <a:off x="6457562" y="2053100"/>
            <a:ext cx="0" cy="1038599"/>
          </a:xfrm>
          <a:prstGeom prst="straightConnector1">
            <a:avLst/>
          </a:prstGeom>
          <a:noFill/>
          <a:ln w="9525" cap="flat" cmpd="sng">
            <a:solidFill>
              <a:srgbClr val="B7B7B7"/>
            </a:solidFill>
            <a:prstDash val="solid"/>
            <a:round/>
            <a:headEnd type="none" w="lg" len="lg"/>
            <a:tailEnd type="none" w="lg" len="lg"/>
          </a:ln>
        </p:spPr>
      </p:cxnSp>
      <p:sp>
        <p:nvSpPr>
          <p:cNvPr id="132" name="Shape 132"/>
          <p:cNvSpPr txBox="1">
            <a:spLocks noGrp="1"/>
          </p:cNvSpPr>
          <p:nvPr>
            <p:ph type="title"/>
          </p:nvPr>
        </p:nvSpPr>
        <p:spPr>
          <a:xfrm>
            <a:off x="6504637" y="1929945"/>
            <a:ext cx="1814100" cy="392100"/>
          </a:xfrm>
          <a:prstGeom prst="rect">
            <a:avLst/>
          </a:prstGeom>
        </p:spPr>
        <p:txBody>
          <a:bodyPr lIns="91425" tIns="91425" rIns="91425" bIns="91425" anchor="ctr" anchorCtr="0">
            <a:noAutofit/>
          </a:bodyPr>
          <a:lstStyle/>
          <a:p>
            <a:pPr lvl="0" rtl="0">
              <a:spcBef>
                <a:spcPts val="0"/>
              </a:spcBef>
              <a:buNone/>
            </a:pPr>
            <a:r>
              <a:rPr lang="en" sz="1700">
                <a:solidFill>
                  <a:schemeClr val="dk1"/>
                </a:solidFill>
              </a:rPr>
              <a:t>Work in Progress</a:t>
            </a:r>
          </a:p>
        </p:txBody>
      </p:sp>
      <p:sp>
        <p:nvSpPr>
          <p:cNvPr id="133" name="Shape 133"/>
          <p:cNvSpPr txBox="1">
            <a:spLocks noGrp="1"/>
          </p:cNvSpPr>
          <p:nvPr>
            <p:ph type="body" idx="1"/>
          </p:nvPr>
        </p:nvSpPr>
        <p:spPr>
          <a:xfrm>
            <a:off x="6572264" y="2071684"/>
            <a:ext cx="1814100" cy="578700"/>
          </a:xfrm>
          <a:prstGeom prst="rect">
            <a:avLst/>
          </a:prstGeom>
        </p:spPr>
        <p:txBody>
          <a:bodyPr lIns="91425" tIns="91425" rIns="91425" bIns="91425" anchor="t" anchorCtr="0">
            <a:noAutofit/>
          </a:bodyPr>
          <a:lstStyle/>
          <a:p>
            <a:pPr lvl="0">
              <a:spcBef>
                <a:spcPts val="0"/>
              </a:spcBef>
              <a:buNone/>
            </a:pPr>
            <a:endParaRPr sz="1200" dirty="0">
              <a:solidFill>
                <a:schemeClr val="dk2"/>
              </a:solidFill>
            </a:endParaRPr>
          </a:p>
          <a:p>
            <a:pPr lvl="0" rtl="0">
              <a:spcBef>
                <a:spcPts val="0"/>
              </a:spcBef>
              <a:buNone/>
            </a:pPr>
            <a:r>
              <a:rPr lang="en" sz="1050" dirty="0">
                <a:solidFill>
                  <a:schemeClr val="dk2"/>
                </a:solidFill>
              </a:rPr>
              <a:t>All backend work in </a:t>
            </a:r>
            <a:r>
              <a:rPr lang="en" sz="1050" dirty="0" smtClean="0">
                <a:solidFill>
                  <a:schemeClr val="dk2"/>
                </a:solidFill>
              </a:rPr>
              <a:t>HR like attendance ,payroll ,leave management ,PF ,F&amp;F etc</a:t>
            </a:r>
            <a:endParaRPr lang="en" sz="1050" dirty="0">
              <a:solidFill>
                <a:schemeClr val="dk2"/>
              </a:solidFill>
            </a:endParaRPr>
          </a:p>
        </p:txBody>
      </p:sp>
      <p:grpSp>
        <p:nvGrpSpPr>
          <p:cNvPr id="134" name="Shape 134"/>
          <p:cNvGrpSpPr/>
          <p:nvPr/>
        </p:nvGrpSpPr>
        <p:grpSpPr>
          <a:xfrm>
            <a:off x="929030" y="3219673"/>
            <a:ext cx="6993308" cy="1520399"/>
            <a:chOff x="929030" y="3219673"/>
            <a:chExt cx="6993308" cy="1520399"/>
          </a:xfrm>
        </p:grpSpPr>
        <p:cxnSp>
          <p:nvCxnSpPr>
            <p:cNvPr id="135" name="Shape 135"/>
            <p:cNvCxnSpPr>
              <a:stCxn id="136" idx="6"/>
              <a:endCxn id="137" idx="2"/>
            </p:cNvCxnSpPr>
            <p:nvPr/>
          </p:nvCxnSpPr>
          <p:spPr>
            <a:xfrm flipV="1">
              <a:off x="1785918" y="3979873"/>
              <a:ext cx="4616021" cy="33"/>
            </a:xfrm>
            <a:prstGeom prst="straightConnector1">
              <a:avLst/>
            </a:prstGeom>
            <a:noFill/>
            <a:ln w="19050" cap="flat" cmpd="sng">
              <a:solidFill>
                <a:schemeClr val="dk1"/>
              </a:solidFill>
              <a:prstDash val="dot"/>
              <a:round/>
              <a:headEnd type="none" w="lg" len="lg"/>
              <a:tailEnd type="none" w="lg" len="lg"/>
            </a:ln>
          </p:spPr>
        </p:cxnSp>
        <p:sp>
          <p:nvSpPr>
            <p:cNvPr id="136" name="Shape 136"/>
            <p:cNvSpPr/>
            <p:nvPr/>
          </p:nvSpPr>
          <p:spPr>
            <a:xfrm>
              <a:off x="929030" y="3675556"/>
              <a:ext cx="856888" cy="608700"/>
            </a:xfrm>
            <a:prstGeom prst="ellipse">
              <a:avLst/>
            </a:prstGeom>
            <a:solidFill>
              <a:schemeClr val="dk1"/>
            </a:solidFill>
            <a:ln>
              <a:noFill/>
            </a:ln>
          </p:spPr>
          <p:txBody>
            <a:bodyPr lIns="91425" tIns="91425" rIns="91425" bIns="91425" anchor="ctr" anchorCtr="0">
              <a:noAutofit/>
            </a:bodyPr>
            <a:lstStyle/>
            <a:p>
              <a:pPr lvl="0">
                <a:spcBef>
                  <a:spcPts val="0"/>
                </a:spcBef>
                <a:buNone/>
              </a:pPr>
              <a:r>
                <a:rPr lang="en-US" dirty="0" smtClean="0"/>
                <a:t>2015</a:t>
              </a:r>
              <a:endParaRPr dirty="0"/>
            </a:p>
          </p:txBody>
        </p:sp>
        <p:sp>
          <p:nvSpPr>
            <p:cNvPr id="138" name="Shape 138"/>
            <p:cNvSpPr/>
            <p:nvPr/>
          </p:nvSpPr>
          <p:spPr>
            <a:xfrm>
              <a:off x="3421283" y="3431304"/>
              <a:ext cx="1097100" cy="1097100"/>
            </a:xfrm>
            <a:prstGeom prst="ellipse">
              <a:avLst/>
            </a:prstGeom>
            <a:solidFill>
              <a:schemeClr val="dk1"/>
            </a:solidFill>
            <a:ln>
              <a:noFill/>
            </a:ln>
          </p:spPr>
          <p:txBody>
            <a:bodyPr lIns="91425" tIns="91425" rIns="91425" bIns="91425" anchor="ctr" anchorCtr="0">
              <a:noAutofit/>
            </a:bodyPr>
            <a:lstStyle/>
            <a:p>
              <a:pPr lvl="0">
                <a:spcBef>
                  <a:spcPts val="0"/>
                </a:spcBef>
                <a:buNone/>
              </a:pPr>
              <a:r>
                <a:rPr lang="en-US" dirty="0" smtClean="0"/>
                <a:t> Nov    2016</a:t>
              </a:r>
              <a:endParaRPr dirty="0"/>
            </a:p>
          </p:txBody>
        </p:sp>
        <p:sp>
          <p:nvSpPr>
            <p:cNvPr id="137" name="Shape 137"/>
            <p:cNvSpPr/>
            <p:nvPr/>
          </p:nvSpPr>
          <p:spPr>
            <a:xfrm>
              <a:off x="6401939" y="3219673"/>
              <a:ext cx="1520399" cy="1520399"/>
            </a:xfrm>
            <a:prstGeom prst="ellipse">
              <a:avLst/>
            </a:prstGeom>
            <a:solidFill>
              <a:schemeClr val="dk1"/>
            </a:solidFill>
            <a:ln>
              <a:noFill/>
            </a:ln>
          </p:spPr>
          <p:txBody>
            <a:bodyPr lIns="91425" tIns="91425" rIns="91425" bIns="91425" anchor="ctr" anchorCtr="0">
              <a:noAutofit/>
            </a:bodyPr>
            <a:lstStyle/>
            <a:p>
              <a:pPr lvl="0">
                <a:spcBef>
                  <a:spcPts val="0"/>
                </a:spcBef>
                <a:buNone/>
              </a:pPr>
              <a:r>
                <a:rPr lang="en-US" dirty="0" smtClean="0"/>
                <a:t>     2017</a:t>
              </a:r>
              <a:endParaRPr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14282" y="344650"/>
            <a:ext cx="3000396" cy="298274"/>
          </a:xfrm>
          <a:prstGeom prst="rect">
            <a:avLst/>
          </a:prstGeom>
        </p:spPr>
        <p:txBody>
          <a:bodyPr lIns="91425" tIns="91425" rIns="91425" bIns="91425" anchor="b" anchorCtr="0">
            <a:noAutofit/>
          </a:bodyPr>
          <a:lstStyle/>
          <a:p>
            <a:pPr lvl="0">
              <a:spcBef>
                <a:spcPts val="0"/>
              </a:spcBef>
              <a:buNone/>
            </a:pPr>
            <a:r>
              <a:rPr lang="en" dirty="0"/>
              <a:t>Clientele List</a:t>
            </a:r>
          </a:p>
        </p:txBody>
      </p:sp>
      <p:sp>
        <p:nvSpPr>
          <p:cNvPr id="144" name="Shape 144"/>
          <p:cNvSpPr txBox="1">
            <a:spLocks noGrp="1"/>
          </p:cNvSpPr>
          <p:nvPr>
            <p:ph type="body" idx="1"/>
          </p:nvPr>
        </p:nvSpPr>
        <p:spPr>
          <a:xfrm>
            <a:off x="142844" y="571486"/>
            <a:ext cx="3000396" cy="4572014"/>
          </a:xfrm>
          <a:prstGeom prst="rect">
            <a:avLst/>
          </a:prstGeom>
        </p:spPr>
        <p:txBody>
          <a:bodyPr lIns="91425" tIns="91425" rIns="91425" bIns="91425" anchor="t" anchorCtr="0">
            <a:noAutofit/>
          </a:bodyPr>
          <a:lstStyle/>
          <a:p>
            <a:pPr lvl="0">
              <a:spcBef>
                <a:spcPts val="0"/>
              </a:spcBef>
              <a:buNone/>
            </a:pPr>
            <a:r>
              <a:rPr lang="en" sz="1400" dirty="0"/>
              <a:t>Over the years we have </a:t>
            </a:r>
            <a:r>
              <a:rPr lang="en" sz="1400" dirty="0" smtClean="0"/>
              <a:t>successfully built </a:t>
            </a:r>
            <a:r>
              <a:rPr lang="en" sz="1400" dirty="0"/>
              <a:t>a strong relationship with leading organisation in FMCG/ Consumer goods /</a:t>
            </a:r>
            <a:r>
              <a:rPr lang="en" sz="1400" dirty="0" smtClean="0"/>
              <a:t>Petro/IT Also we have been successful in retainining our client  base and  a strategic partner </a:t>
            </a:r>
          </a:p>
          <a:p>
            <a:pPr lvl="0">
              <a:spcBef>
                <a:spcPts val="0"/>
              </a:spcBef>
              <a:buNone/>
            </a:pPr>
            <a:r>
              <a:rPr lang="en" sz="1400" dirty="0" smtClean="0"/>
              <a:t>IteC been </a:t>
            </a:r>
            <a:r>
              <a:rPr lang="en" sz="1400" dirty="0"/>
              <a:t>successful due to </a:t>
            </a:r>
            <a:r>
              <a:rPr lang="en" sz="1400" dirty="0" smtClean="0"/>
              <a:t>our  </a:t>
            </a:r>
            <a:r>
              <a:rPr lang="en" sz="1400" dirty="0"/>
              <a:t>ethical standard and commitment </a:t>
            </a:r>
            <a:r>
              <a:rPr lang="en" sz="1400" dirty="0" smtClean="0"/>
              <a:t>.We work with all organisation irrespective of size and revenue  with same priority</a:t>
            </a:r>
            <a:endParaRPr lang="en" sz="1400" dirty="0"/>
          </a:p>
        </p:txBody>
      </p:sp>
      <p:sp>
        <p:nvSpPr>
          <p:cNvPr id="145" name="Shape 145"/>
          <p:cNvSpPr txBox="1">
            <a:spLocks noGrp="1"/>
          </p:cNvSpPr>
          <p:nvPr>
            <p:ph type="title"/>
          </p:nvPr>
        </p:nvSpPr>
        <p:spPr>
          <a:xfrm>
            <a:off x="4676775" y="357172"/>
            <a:ext cx="2952600" cy="771378"/>
          </a:xfrm>
          <a:prstGeom prst="rect">
            <a:avLst/>
          </a:prstGeom>
          <a:solidFill>
            <a:schemeClr val="accent5"/>
          </a:solidFill>
        </p:spPr>
        <p:txBody>
          <a:bodyPr lIns="91425" tIns="91425" rIns="91425" bIns="91425" anchor="ctr" anchorCtr="0">
            <a:noAutofit/>
          </a:bodyPr>
          <a:lstStyle/>
          <a:p>
            <a:pPr lvl="0" algn="ctr" rtl="0">
              <a:spcBef>
                <a:spcPts val="0"/>
              </a:spcBef>
              <a:buNone/>
            </a:pPr>
            <a:r>
              <a:rPr lang="en" sz="1800" dirty="0"/>
              <a:t>FMCG/Consumer durable</a:t>
            </a:r>
          </a:p>
        </p:txBody>
      </p:sp>
      <p:sp>
        <p:nvSpPr>
          <p:cNvPr id="146" name="Shape 146"/>
          <p:cNvSpPr txBox="1">
            <a:spLocks noGrp="1"/>
          </p:cNvSpPr>
          <p:nvPr>
            <p:ph type="title"/>
          </p:nvPr>
        </p:nvSpPr>
        <p:spPr>
          <a:xfrm>
            <a:off x="4786314" y="1571618"/>
            <a:ext cx="2843136" cy="785818"/>
          </a:xfrm>
          <a:prstGeom prst="rect">
            <a:avLst/>
          </a:prstGeom>
          <a:solidFill>
            <a:schemeClr val="dk1"/>
          </a:solidFill>
        </p:spPr>
        <p:txBody>
          <a:bodyPr lIns="91425" tIns="91425" rIns="91425" bIns="91425" anchor="ctr" anchorCtr="0">
            <a:noAutofit/>
          </a:bodyPr>
          <a:lstStyle/>
          <a:p>
            <a:pPr lvl="0" algn="ctr" rtl="0">
              <a:spcBef>
                <a:spcPts val="0"/>
              </a:spcBef>
              <a:buNone/>
            </a:pPr>
            <a:r>
              <a:rPr lang="en" dirty="0"/>
              <a:t>IT/ITES</a:t>
            </a:r>
          </a:p>
        </p:txBody>
      </p:sp>
      <p:sp>
        <p:nvSpPr>
          <p:cNvPr id="147" name="Shape 147"/>
          <p:cNvSpPr txBox="1">
            <a:spLocks noGrp="1"/>
          </p:cNvSpPr>
          <p:nvPr>
            <p:ph type="title"/>
          </p:nvPr>
        </p:nvSpPr>
        <p:spPr>
          <a:xfrm>
            <a:off x="4857752" y="2786064"/>
            <a:ext cx="2814562" cy="785818"/>
          </a:xfrm>
          <a:prstGeom prst="rect">
            <a:avLst/>
          </a:prstGeom>
          <a:solidFill>
            <a:schemeClr val="accent1"/>
          </a:solidFill>
        </p:spPr>
        <p:txBody>
          <a:bodyPr lIns="91425" tIns="91425" rIns="91425" bIns="91425" anchor="ctr" anchorCtr="0">
            <a:noAutofit/>
          </a:bodyPr>
          <a:lstStyle/>
          <a:p>
            <a:pPr lvl="0" algn="ctr" rtl="0">
              <a:spcBef>
                <a:spcPts val="0"/>
              </a:spcBef>
              <a:buNone/>
            </a:pPr>
            <a:r>
              <a:rPr lang="en" sz="1800" dirty="0" smtClean="0"/>
              <a:t>Manufacturing /Technology</a:t>
            </a:r>
            <a:endParaRPr lang="en"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Overhead shot of young people sitting on a boardwalk"/>
          <p:cNvPicPr preferRelativeResize="0"/>
          <p:nvPr/>
        </p:nvPicPr>
        <p:blipFill rotWithShape="1">
          <a:blip r:embed="rId3">
            <a:alphaModFix/>
          </a:blip>
          <a:srcRect t="8630" r="1254" b="8063"/>
          <a:stretch/>
        </p:blipFill>
        <p:spPr>
          <a:xfrm>
            <a:off x="0" y="-1"/>
            <a:ext cx="9715536" cy="5143501"/>
          </a:xfrm>
          <a:prstGeom prst="rect">
            <a:avLst/>
          </a:prstGeom>
          <a:noFill/>
          <a:ln>
            <a:noFill/>
          </a:ln>
        </p:spPr>
      </p:pic>
      <p:sp>
        <p:nvSpPr>
          <p:cNvPr id="153" name="Shape 153"/>
          <p:cNvSpPr txBox="1">
            <a:spLocks noGrp="1"/>
          </p:cNvSpPr>
          <p:nvPr>
            <p:ph type="title"/>
          </p:nvPr>
        </p:nvSpPr>
        <p:spPr>
          <a:xfrm>
            <a:off x="142844" y="285734"/>
            <a:ext cx="9001156" cy="4714908"/>
          </a:xfrm>
          <a:prstGeom prst="rect">
            <a:avLst/>
          </a:prstGeom>
        </p:spPr>
        <p:txBody>
          <a:bodyPr lIns="91425" tIns="91425" rIns="91425" bIns="91425" anchor="ctr" anchorCtr="0">
            <a:noAutofit/>
          </a:bodyPr>
          <a:lstStyle/>
          <a:p>
            <a:r>
              <a:rPr lang="en-IN" sz="1600" b="1" dirty="0" smtClean="0"/>
              <a:t/>
            </a:r>
            <a:br>
              <a:rPr lang="en-IN" sz="1600" b="1" dirty="0" smtClean="0"/>
            </a:br>
            <a:r>
              <a:rPr lang="en-IN" sz="1600" b="1" dirty="0" smtClean="0"/>
              <a:t/>
            </a:r>
            <a:br>
              <a:rPr lang="en-IN" sz="1600" b="1" dirty="0" smtClean="0"/>
            </a:br>
            <a:r>
              <a:rPr lang="en-IN" sz="1600" b="1" dirty="0" smtClean="0"/>
              <a:t>Why ITeC?</a:t>
            </a:r>
            <a:br>
              <a:rPr lang="en-IN" sz="1600" b="1" dirty="0" smtClean="0"/>
            </a:br>
            <a:r>
              <a:rPr lang="en-IN" sz="1600" dirty="0" smtClean="0"/>
              <a:t>-</a:t>
            </a:r>
            <a:r>
              <a:rPr lang="en-IN" sz="1400" dirty="0" smtClean="0"/>
              <a:t>Our highly expert recruitment team are well versed with the requirements across all verticals </a:t>
            </a:r>
            <a:br>
              <a:rPr lang="en-IN" sz="1400" dirty="0" smtClean="0"/>
            </a:br>
            <a:r>
              <a:rPr lang="en-IN" sz="1400" dirty="0" smtClean="0"/>
              <a:t/>
            </a:r>
            <a:br>
              <a:rPr lang="en-IN" sz="1400" dirty="0" smtClean="0"/>
            </a:br>
            <a:r>
              <a:rPr lang="en-IN" sz="1400" dirty="0" smtClean="0"/>
              <a:t>-Our strong leadership guides them to have a clear understanding of the job and trains them to acquire the skill to choose the ideal candidate for our clients.</a:t>
            </a:r>
            <a:br>
              <a:rPr lang="en-IN" sz="1400" dirty="0" smtClean="0"/>
            </a:br>
            <a:r>
              <a:rPr lang="en-IN" sz="1400" dirty="0" smtClean="0"/>
              <a:t> </a:t>
            </a:r>
            <a:br>
              <a:rPr lang="en-IN" sz="1400" dirty="0" smtClean="0"/>
            </a:br>
            <a:r>
              <a:rPr lang="en-IN" sz="1400" dirty="0" smtClean="0"/>
              <a:t>-A regular training helps our recruitment team to enhance this skill to find the  right talent for the different organizations we work for.</a:t>
            </a:r>
            <a:br>
              <a:rPr lang="en-IN" sz="1400" dirty="0" smtClean="0"/>
            </a:br>
            <a:r>
              <a:rPr lang="en-IN" sz="1400" dirty="0" smtClean="0"/>
              <a:t/>
            </a:r>
            <a:br>
              <a:rPr lang="en-IN" sz="1400" dirty="0" smtClean="0"/>
            </a:br>
            <a:r>
              <a:rPr lang="en-IN" sz="1400" dirty="0" smtClean="0"/>
              <a:t>Our innovative sourcing methodology to hunt the right talent entails a thorough discussion with the prospective candidates. They are then assessed as per our client requirement. </a:t>
            </a:r>
            <a:br>
              <a:rPr lang="en-IN" sz="1400" dirty="0" smtClean="0"/>
            </a:br>
            <a:r>
              <a:rPr lang="en-IN" sz="1400" dirty="0" smtClean="0"/>
              <a:t/>
            </a:r>
            <a:br>
              <a:rPr lang="en-IN" sz="1400" dirty="0" smtClean="0"/>
            </a:br>
            <a:r>
              <a:rPr lang="en-IN" sz="1400" dirty="0" smtClean="0"/>
              <a:t>Thus, we can assert that on an average we share 3-4 appropriate and relevant CVs, from which 1 gets selected.</a:t>
            </a:r>
            <a:br>
              <a:rPr lang="en-IN" sz="1400" dirty="0" smtClean="0"/>
            </a:br>
            <a:r>
              <a:rPr lang="en-IN" sz="1400" dirty="0" smtClean="0">
                <a:solidFill>
                  <a:srgbClr val="FF0000"/>
                </a:solidFill>
              </a:rPr>
              <a:t>Why Unique  ?</a:t>
            </a:r>
            <a:br>
              <a:rPr lang="en-IN" sz="1400" dirty="0" smtClean="0">
                <a:solidFill>
                  <a:srgbClr val="FF0000"/>
                </a:solidFill>
              </a:rPr>
            </a:br>
            <a:r>
              <a:rPr lang="en-IN" sz="1400" dirty="0" smtClean="0">
                <a:solidFill>
                  <a:srgbClr val="FF0000"/>
                </a:solidFill>
              </a:rPr>
              <a:t> - </a:t>
            </a:r>
            <a:r>
              <a:rPr lang="en-IN" sz="1400" dirty="0" smtClean="0"/>
              <a:t>Our Core team has experience with varied industry hence we understand the needs of the client  immediately &amp; help to get the right talent in a short period of time</a:t>
            </a:r>
            <a:br>
              <a:rPr lang="en-IN" sz="1400" dirty="0" smtClean="0"/>
            </a:br>
            <a:r>
              <a:rPr lang="en-IN" sz="1400" dirty="0" smtClean="0"/>
              <a:t>-A strong data base of prospective employees is always ready at our end so that we can readily cater to our valued clients immediately.</a:t>
            </a:r>
            <a:br>
              <a:rPr lang="en-IN" sz="1400" dirty="0" smtClean="0"/>
            </a:br>
            <a:r>
              <a:rPr lang="en-IN" sz="1400" dirty="0" smtClean="0"/>
              <a:t>-We specialize in leadership hiring through social media, personal connect, networking, reference, employee mapping etc.</a:t>
            </a:r>
            <a:br>
              <a:rPr lang="en-IN" sz="1400" dirty="0" smtClean="0"/>
            </a:br>
            <a:r>
              <a:rPr lang="en-IN" sz="1400" dirty="0" smtClean="0"/>
              <a:t>We provide excellent follow-up service and our engagement with candidates remain strong till they are absorbed by our clients.</a:t>
            </a:r>
            <a:r>
              <a:rPr lang="en-IN" sz="1600" dirty="0" smtClean="0"/>
              <a:t/>
            </a:r>
            <a:br>
              <a:rPr lang="en-IN" sz="1600" dirty="0" smtClean="0"/>
            </a:br>
            <a:r>
              <a:rPr lang="en-IN" sz="1600" dirty="0" smtClean="0"/>
              <a:t> </a:t>
            </a:r>
            <a:br>
              <a:rPr lang="en-IN" sz="1600" dirty="0" smtClean="0"/>
            </a:br>
            <a:endParaRP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1052</Words>
  <PresentationFormat>On-screen Show (16:9)</PresentationFormat>
  <Paragraphs>116</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Roboto</vt:lpstr>
      <vt:lpstr>Microsoft New Tai Lue</vt:lpstr>
      <vt:lpstr>Book Antiqua</vt:lpstr>
      <vt:lpstr>Bookman Old Style</vt:lpstr>
      <vt:lpstr>Meiryo UI</vt:lpstr>
      <vt:lpstr>Algerian</vt:lpstr>
      <vt:lpstr>Times New Roman</vt:lpstr>
      <vt:lpstr>Calibri</vt:lpstr>
      <vt:lpstr>Nyala</vt:lpstr>
      <vt:lpstr>material</vt:lpstr>
      <vt:lpstr>ITeC Consultancy</vt:lpstr>
      <vt:lpstr>About Us At ITeC, we are committed to satisfy our clients by providing efficient staff.  Our commitment to solve all your needs regarding recruitment of employees has earned us the reputation of becoming a revered name in this sector.  We have marched steadily ahead since our inception in 2000 and at this present moment we have been able to create a significant identity of our own.  We are working with leading FMCG/Consumer/IT/ITES/HR across the country.   The PAN INDIA presence of our organization  highlights the fact that we are successful to cater to the needs of our previous clientele. </vt:lpstr>
      <vt:lpstr>Mission statement:  To become A One Stop Solution For all HR Needs</vt:lpstr>
      <vt:lpstr>Commitment</vt:lpstr>
      <vt:lpstr>The  Core Team  We  are the ones to solve the problem of  YOUR  staffing needs “ Our Team  has people  with varied experience across industry  who are expert in their respective field which gives an edge to understand the requirement  quickly and  serve  quality cvs  to clients  which helps them to shortlist  candidates immediately thus saving cost and time</vt:lpstr>
      <vt:lpstr>Milestones   </vt:lpstr>
      <vt:lpstr>Our Services &amp; Roadmap</vt:lpstr>
      <vt:lpstr>Clientele List</vt:lpstr>
      <vt:lpstr>  Why ITeC? -Our highly expert recruitment team are well versed with the requirements across all verticals   -Our strong leadership guides them to have a clear understanding of the job and trains them to acquire the skill to choose the ideal candidate for our clients.   -A regular training helps our recruitment team to enhance this skill to find the  right talent for the different organizations we work for.  Our innovative sourcing methodology to hunt the right talent entails a thorough discussion with the prospective candidates. They are then assessed as per our client requirement.   Thus, we can assert that on an average we share 3-4 appropriate and relevant CVs, from which 1 gets selected. Why Unique  ?  - Our Core team has experience with varied industry hence we understand the needs of the client  immediately &amp; help to get the right talent in a short period of time -A strong data base of prospective employees is always ready at our end so that we can readily cater to our valued clients immediately. -We specialize in leadership hiring through social media, personal connect, networking, reference, employee mapping etc. We provide excellent follow-up service and our engagement with candidates remain strong till they are absorbed by our clients.   </vt:lpstr>
      <vt:lpstr>Few FMCG Clients at a glance</vt:lpstr>
      <vt:lpstr>Terms &amp; Condition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Consultancy</dc:title>
  <dc:creator>Shankhadeep</dc:creator>
  <cp:lastModifiedBy>user</cp:lastModifiedBy>
  <cp:revision>72</cp:revision>
  <dcterms:modified xsi:type="dcterms:W3CDTF">2021-03-11T09:22:27Z</dcterms:modified>
</cp:coreProperties>
</file>